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15" r:id="rId2"/>
    <p:sldId id="821" r:id="rId3"/>
    <p:sldId id="690" r:id="rId4"/>
    <p:sldId id="822" r:id="rId5"/>
    <p:sldId id="823" r:id="rId6"/>
    <p:sldId id="82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  <a:srgbClr val="ED4058"/>
    <a:srgbClr val="EC435B"/>
    <a:srgbClr val="364D66"/>
    <a:srgbClr val="D8DBE1"/>
    <a:srgbClr val="A8AFB9"/>
    <a:srgbClr val="F94760"/>
    <a:srgbClr val="49688C"/>
    <a:srgbClr val="F5F7F9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5741" autoAdjust="0"/>
  </p:normalViewPr>
  <p:slideViewPr>
    <p:cSldViewPr snapToObjects="1">
      <p:cViewPr varScale="1">
        <p:scale>
          <a:sx n="100" d="100"/>
          <a:sy n="100" d="100"/>
        </p:scale>
        <p:origin x="2424" y="168"/>
      </p:cViewPr>
      <p:guideLst>
        <p:guide orient="horz" pos="21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Roboto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>
                <a:latin typeface="Roboto Light"/>
              </a:rPr>
              <a:t>9/19/24</a:t>
            </a:fld>
            <a:endParaRPr lang="en-US" dirty="0">
              <a:latin typeface="Roboto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Roboto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>
                <a:latin typeface="Roboto Light"/>
              </a:rPr>
              <a:t>‹#›</a:t>
            </a:fld>
            <a:endParaRPr lang="en-US" dirty="0"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Light"/>
              </a:defRPr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Light"/>
              </a:defRPr>
            </a:lvl1pPr>
          </a:lstStyle>
          <a:p>
            <a:fld id="{7D7D0FC4-79A4-4CD6-9D21-6D2AFDDF42EC}" type="datetimeFigureOut">
              <a:rPr lang="en-JM" smtClean="0"/>
              <a:pPr/>
              <a:t>19/09/2024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Light"/>
              </a:defRPr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Light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431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</a:defRPr>
            </a:lvl1pPr>
          </a:lstStyle>
          <a:p>
            <a:endParaRPr lang="en-JM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0" y="3621000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1308100" y="3621000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2616200" y="3621000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3924300" y="3621000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5232400" y="3621000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6540500" y="3621000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7848600" y="3621000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0" y="5252201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1308100" y="5252201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2616200" y="5252201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3924300" y="5252201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5232400" y="5252201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6540500" y="5252201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7848600" y="5252201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2308315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4572000" y="584201"/>
            <a:ext cx="1905000" cy="5689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6553200" y="584201"/>
            <a:ext cx="1905000" cy="5689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8642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0013977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3429000" y="1905000"/>
            <a:ext cx="2438400" cy="4470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>
                    <a:lumMod val="75000"/>
                  </a:schemeClr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4319209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3401" y="2006602"/>
            <a:ext cx="2969026" cy="210901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410200" y="4241800"/>
            <a:ext cx="2969026" cy="210901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3403" y="4241800"/>
            <a:ext cx="1460603" cy="210901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581403" y="2006601"/>
            <a:ext cx="1752999" cy="4284656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609602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3400" y="5021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6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5257800" y="20066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7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477000" y="20066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8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4648200" y="32970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9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5867400" y="32970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1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7109400" y="33274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3" name="Picture Placeholder 28"/>
          <p:cNvSpPr>
            <a:spLocks noGrp="1" noChangeAspect="1"/>
          </p:cNvSpPr>
          <p:nvPr>
            <p:ph type="pic" sz="quarter" idx="58"/>
          </p:nvPr>
        </p:nvSpPr>
        <p:spPr>
          <a:xfrm>
            <a:off x="5257800" y="46178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4" name="Picture Placeholder 28"/>
          <p:cNvSpPr>
            <a:spLocks noGrp="1" noChangeAspect="1"/>
          </p:cNvSpPr>
          <p:nvPr>
            <p:ph type="pic" sz="quarter" idx="59"/>
          </p:nvPr>
        </p:nvSpPr>
        <p:spPr>
          <a:xfrm>
            <a:off x="6477000" y="46178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8216433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5105400" y="2438400"/>
            <a:ext cx="2362200" cy="23621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1447800" y="2438400"/>
            <a:ext cx="2362200" cy="23621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6463272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533400" y="2057400"/>
            <a:ext cx="1905000" cy="18796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533400" y="4292601"/>
            <a:ext cx="1905000" cy="18796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0981307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3314700" y="2819399"/>
            <a:ext cx="2232000" cy="2235201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609600" y="2819399"/>
            <a:ext cx="2232000" cy="2235201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>
                    <a:lumMod val="75000"/>
                  </a:schemeClr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6019800" y="2819399"/>
            <a:ext cx="2232000" cy="2235201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8104736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609600" y="2268404"/>
            <a:ext cx="1439997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6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192701" y="2268404"/>
            <a:ext cx="1439997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7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3775802" y="2268404"/>
            <a:ext cx="1439997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8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942003" y="2268404"/>
            <a:ext cx="1439997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0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5358903" y="2268404"/>
            <a:ext cx="1439997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609600" y="4046402"/>
            <a:ext cx="1439997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8" name="Picture Placeholder 28"/>
          <p:cNvSpPr>
            <a:spLocks noGrp="1" noChangeAspect="1"/>
          </p:cNvSpPr>
          <p:nvPr>
            <p:ph type="pic" sz="quarter" idx="57"/>
          </p:nvPr>
        </p:nvSpPr>
        <p:spPr>
          <a:xfrm>
            <a:off x="2192701" y="4046402"/>
            <a:ext cx="1439997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9" name="Picture Placeholder 28"/>
          <p:cNvSpPr>
            <a:spLocks noGrp="1" noChangeAspect="1"/>
          </p:cNvSpPr>
          <p:nvPr>
            <p:ph type="pic" sz="quarter" idx="58"/>
          </p:nvPr>
        </p:nvSpPr>
        <p:spPr>
          <a:xfrm>
            <a:off x="3775802" y="4046402"/>
            <a:ext cx="1439997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20" name="Picture Placeholder 28"/>
          <p:cNvSpPr>
            <a:spLocks noGrp="1" noChangeAspect="1"/>
          </p:cNvSpPr>
          <p:nvPr>
            <p:ph type="pic" sz="quarter" idx="59"/>
          </p:nvPr>
        </p:nvSpPr>
        <p:spPr>
          <a:xfrm>
            <a:off x="6942003" y="4046402"/>
            <a:ext cx="1439997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21" name="Picture Placeholder 28"/>
          <p:cNvSpPr>
            <a:spLocks noGrp="1" noChangeAspect="1"/>
          </p:cNvSpPr>
          <p:nvPr>
            <p:ph type="pic" sz="quarter" idx="60"/>
          </p:nvPr>
        </p:nvSpPr>
        <p:spPr>
          <a:xfrm>
            <a:off x="5358903" y="4046402"/>
            <a:ext cx="1439997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5038402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2133600" y="19658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6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375600" y="19658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7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594800" y="19658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8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2766000" y="32562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49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3985200" y="32562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0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5814000" y="19658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1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5227200" y="32866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2" name="Picture Placeholder 28"/>
          <p:cNvSpPr>
            <a:spLocks noGrp="1" noChangeAspect="1"/>
          </p:cNvSpPr>
          <p:nvPr>
            <p:ph type="pic" sz="quarter" idx="57"/>
          </p:nvPr>
        </p:nvSpPr>
        <p:spPr>
          <a:xfrm>
            <a:off x="2170800" y="45770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3" name="Picture Placeholder 28"/>
          <p:cNvSpPr>
            <a:spLocks noGrp="1" noChangeAspect="1"/>
          </p:cNvSpPr>
          <p:nvPr>
            <p:ph type="pic" sz="quarter" idx="58"/>
          </p:nvPr>
        </p:nvSpPr>
        <p:spPr>
          <a:xfrm>
            <a:off x="3375600" y="45770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4" name="Picture Placeholder 28"/>
          <p:cNvSpPr>
            <a:spLocks noGrp="1" noChangeAspect="1"/>
          </p:cNvSpPr>
          <p:nvPr>
            <p:ph type="pic" sz="quarter" idx="59"/>
          </p:nvPr>
        </p:nvSpPr>
        <p:spPr>
          <a:xfrm>
            <a:off x="4639201" y="45770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55" name="Picture Placeholder 28"/>
          <p:cNvSpPr>
            <a:spLocks noGrp="1" noChangeAspect="1"/>
          </p:cNvSpPr>
          <p:nvPr>
            <p:ph type="pic" sz="quarter" idx="60"/>
          </p:nvPr>
        </p:nvSpPr>
        <p:spPr>
          <a:xfrm>
            <a:off x="5890200" y="4577000"/>
            <a:ext cx="1151999" cy="115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1658775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860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4380"/>
            <a:ext cx="6400800" cy="885825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5943600" y="4343400"/>
            <a:ext cx="3200400" cy="25146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916" y="0"/>
            <a:ext cx="297180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3655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2006601"/>
            <a:ext cx="3429000" cy="41105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728381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717797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4845236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4834652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2230965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rgbClr val="0B0B0B"/>
                </a:solidFill>
                <a:latin typeface="Roboto Slab Bold"/>
                <a:ea typeface="Roboto Light"/>
                <a:cs typeface="Roboto Slab Bol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2230965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rgbClr val="0B0B0B"/>
                </a:solidFill>
                <a:latin typeface="Roboto Slab Bold"/>
                <a:ea typeface="Roboto Light"/>
                <a:cs typeface="Roboto Slab Bol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4343402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rgbClr val="0B0B0B"/>
                </a:solidFill>
                <a:latin typeface="Roboto Slab Bold"/>
                <a:ea typeface="Roboto Light"/>
                <a:cs typeface="Roboto Slab Bol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4343402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rgbClr val="0B0B0B"/>
                </a:solidFill>
                <a:latin typeface="Roboto Slab Bold"/>
                <a:ea typeface="Roboto Light"/>
                <a:cs typeface="Roboto Slab Bol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2006603"/>
            <a:ext cx="9144000" cy="1583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19" name="Picture Placeholder 24"/>
          <p:cNvSpPr>
            <a:spLocks noGrp="1"/>
          </p:cNvSpPr>
          <p:nvPr>
            <p:ph type="pic" sz="quarter" idx="25"/>
          </p:nvPr>
        </p:nvSpPr>
        <p:spPr>
          <a:xfrm>
            <a:off x="0" y="3640303"/>
            <a:ext cx="9144000" cy="1583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20" name="Picture Placeholder 24"/>
          <p:cNvSpPr>
            <a:spLocks noGrp="1"/>
          </p:cNvSpPr>
          <p:nvPr>
            <p:ph type="pic" sz="quarter" idx="26"/>
          </p:nvPr>
        </p:nvSpPr>
        <p:spPr>
          <a:xfrm>
            <a:off x="0" y="5274003"/>
            <a:ext cx="9144000" cy="1583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8020840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572000" y="2413001"/>
            <a:ext cx="2133600" cy="4470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0" y="2413001"/>
            <a:ext cx="2133600" cy="4470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0754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545840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724400" y="2209800"/>
            <a:ext cx="3733800" cy="325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85800" y="2209800"/>
            <a:ext cx="3733800" cy="325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0213149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09600" y="2209800"/>
            <a:ext cx="2514600" cy="325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8642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3352800" y="2209800"/>
            <a:ext cx="2514600" cy="325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6096000" y="2209800"/>
            <a:ext cx="2514600" cy="3251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5549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3" y="2281705"/>
            <a:ext cx="2919699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  <a:latin typeface="Roboto Slab Bold"/>
                <a:ea typeface="Roboto Light"/>
                <a:cs typeface="Roboto Slab Bold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21" y="2870200"/>
            <a:ext cx="4081981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609600" y="2304183"/>
            <a:ext cx="2626800" cy="2628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33400" y="504823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7511484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01000" cy="406399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844801"/>
            <a:ext cx="2362200" cy="302260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844801"/>
            <a:ext cx="2362200" cy="302260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844801"/>
            <a:ext cx="2362200" cy="302260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2128520"/>
            <a:ext cx="2276856" cy="323088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2128520"/>
            <a:ext cx="2276856" cy="323088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2127251"/>
            <a:ext cx="2276856" cy="323088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2127251"/>
            <a:ext cx="2286000" cy="323088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33400" y="515395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2974699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533400" y="2107002"/>
            <a:ext cx="1828800" cy="325352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568728" y="2107002"/>
            <a:ext cx="1818825" cy="325352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94075" y="2107002"/>
            <a:ext cx="1828800" cy="32523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629400" y="2107002"/>
            <a:ext cx="1828800" cy="32523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6600342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95800" y="5842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  <a:latin typeface="Roboto Slab Regular"/>
                <a:cs typeface="Roboto Slab Regular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495800" y="609600"/>
            <a:ext cx="41148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3884" y="3429003"/>
            <a:ext cx="1295400" cy="17271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1311984" y="3429003"/>
            <a:ext cx="1295400" cy="17271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2620084" y="3429003"/>
            <a:ext cx="1295400" cy="17271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3884" y="5156202"/>
            <a:ext cx="1295400" cy="17271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1311984" y="5156202"/>
            <a:ext cx="1295400" cy="17271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2620084" y="5156202"/>
            <a:ext cx="1295400" cy="17271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3884" y="-25400"/>
            <a:ext cx="1295400" cy="17271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1311984" y="-25400"/>
            <a:ext cx="1295400" cy="17271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2620084" y="-25400"/>
            <a:ext cx="1295400" cy="17271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3884" y="1701802"/>
            <a:ext cx="1295400" cy="17271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1311984" y="1701802"/>
            <a:ext cx="1295400" cy="17271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7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2620084" y="1701802"/>
            <a:ext cx="1295400" cy="172719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9772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514600" y="2107003"/>
            <a:ext cx="1895856" cy="34555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551946" y="2107001"/>
            <a:ext cx="1906254" cy="34544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>
                    <a:lumMod val="75000"/>
                  </a:schemeClr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89272298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609600" y="2311400"/>
            <a:ext cx="1692000" cy="1691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5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590800" y="2311400"/>
            <a:ext cx="1692000" cy="1691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495800" y="2364232"/>
            <a:ext cx="1692000" cy="1691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397752" y="2354072"/>
            <a:ext cx="1692000" cy="1691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2590800" y="4648201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  <a:latin typeface="Roboto Slab Bold"/>
                <a:ea typeface="Roboto Light"/>
                <a:cs typeface="Roboto Slab Bold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4572000" y="4648201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  <a:latin typeface="Roboto Slab Bold"/>
                <a:ea typeface="Roboto Light"/>
                <a:cs typeface="Roboto Slab Bold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400800" y="4648201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  <a:latin typeface="Roboto Slab Bold"/>
                <a:ea typeface="Roboto Light"/>
                <a:cs typeface="Roboto Slab Bold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" y="4648201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  <a:latin typeface="Roboto Slab Bold"/>
                <a:ea typeface="Roboto Light"/>
                <a:cs typeface="Roboto Slab Bold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590800" y="4953001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572000" y="4953001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400800" y="4953001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4953001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9286956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22446" y="4851400"/>
            <a:ext cx="1739757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654174" y="4857749"/>
            <a:ext cx="1613026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09601" y="4349749"/>
            <a:ext cx="1752600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Roboto Slab Bold"/>
                <a:cs typeface="Roboto Slab Bold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654177" y="4349749"/>
            <a:ext cx="16017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Roboto Slab Bold"/>
                <a:cs typeface="Roboto Slab Bold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648203" y="4857749"/>
            <a:ext cx="1675229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648203" y="4349749"/>
            <a:ext cx="166355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Roboto Slab Bold"/>
                <a:cs typeface="Roboto Slab Bold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630036" y="4857749"/>
            <a:ext cx="1751964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630039" y="4349749"/>
            <a:ext cx="173975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Roboto Slab Bold"/>
                <a:cs typeface="Roboto Slab Bold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609600" y="2108200"/>
            <a:ext cx="1905000" cy="1828800"/>
          </a:xfrm>
        </p:spPr>
        <p:txBody>
          <a:bodyPr>
            <a:normAutofit/>
          </a:bodyPr>
          <a:lstStyle>
            <a:lvl1pPr>
              <a:defRPr sz="1050">
                <a:latin typeface="Roboto Light"/>
                <a:cs typeface="Roboto Light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616200" y="2108200"/>
            <a:ext cx="1905000" cy="1828800"/>
          </a:xfrm>
        </p:spPr>
        <p:txBody>
          <a:bodyPr>
            <a:normAutofit/>
          </a:bodyPr>
          <a:lstStyle>
            <a:lvl1pPr>
              <a:defRPr sz="1050">
                <a:latin typeface="Roboto Light"/>
                <a:cs typeface="Roboto Light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622800" y="2108200"/>
            <a:ext cx="1905000" cy="1828800"/>
          </a:xfrm>
        </p:spPr>
        <p:txBody>
          <a:bodyPr>
            <a:normAutofit/>
          </a:bodyPr>
          <a:lstStyle>
            <a:lvl1pPr>
              <a:defRPr sz="1050">
                <a:latin typeface="Roboto Light"/>
                <a:cs typeface="Roboto Light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629400" y="2108200"/>
            <a:ext cx="1905000" cy="1828800"/>
          </a:xfrm>
        </p:spPr>
        <p:txBody>
          <a:bodyPr>
            <a:normAutofit/>
          </a:bodyPr>
          <a:lstStyle>
            <a:lvl1pPr>
              <a:defRPr sz="1050">
                <a:latin typeface="Roboto Light"/>
                <a:cs typeface="Roboto Light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33400" y="504823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3541644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33400" y="2032000"/>
            <a:ext cx="8001000" cy="37592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1070352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066164" y="2371420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066482" y="308261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066800" y="3793820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066800" y="4534653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066800" y="521621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640080" y="2331721"/>
            <a:ext cx="445770" cy="4679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05082" y="2371420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05400" y="308261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05400" y="3793820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05400" y="4534653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05400" y="521621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640080" y="3063241"/>
            <a:ext cx="445770" cy="4679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640080" y="3855721"/>
            <a:ext cx="445770" cy="4679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640080" y="4566921"/>
            <a:ext cx="445770" cy="4679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0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640080" y="5278121"/>
            <a:ext cx="445770" cy="4679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4693920" y="2331721"/>
            <a:ext cx="445770" cy="46799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4693920" y="3063241"/>
            <a:ext cx="445770" cy="46799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4693920" y="3855721"/>
            <a:ext cx="445770" cy="46799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4693920" y="4566921"/>
            <a:ext cx="445770" cy="46799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4693920" y="5278121"/>
            <a:ext cx="445770" cy="46799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89010583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5768481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32000"/>
            <a:ext cx="8229600" cy="396240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2pPr>
            <a:lvl3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3pPr>
            <a:lvl4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4pPr>
            <a:lvl5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88825639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533400" y="21488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Roboto Slab Bold"/>
                <a:cs typeface="Roboto Slab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533400" y="2413001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33400" y="35712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Roboto Slab Bold"/>
                <a:cs typeface="Roboto Slab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533400" y="3835401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33400" y="49936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Roboto Slab Bold"/>
                <a:cs typeface="Roboto Slab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533400" y="5257800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216" y="-24387"/>
            <a:ext cx="9144000" cy="487578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93885732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216" y="-24387"/>
            <a:ext cx="9144000" cy="688238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5985001" y="1537200"/>
            <a:ext cx="2015999" cy="349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970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609600" y="3429000"/>
            <a:ext cx="1143000" cy="1422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1752600" y="3429000"/>
            <a:ext cx="1143000" cy="1422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2895600" y="3429000"/>
            <a:ext cx="1143000" cy="1422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609600" y="4851401"/>
            <a:ext cx="1143000" cy="1422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1752600" y="4851401"/>
            <a:ext cx="1143000" cy="1422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2895600" y="4851401"/>
            <a:ext cx="1143000" cy="1422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600" y="2006603"/>
            <a:ext cx="1143000" cy="1422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1752600" y="2006603"/>
            <a:ext cx="1143000" cy="1422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7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2895600" y="2006601"/>
            <a:ext cx="1143000" cy="1422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8526413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609600" y="2209800"/>
            <a:ext cx="21336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836862" y="2209800"/>
            <a:ext cx="21336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609600" y="4140200"/>
            <a:ext cx="21336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836862" y="4140200"/>
            <a:ext cx="21336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3" y="0"/>
            <a:ext cx="9143999" cy="4241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62000" y="584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2057400" y="6096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500" b="0" kern="0" spc="0">
                <a:solidFill>
                  <a:schemeClr val="bg2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1" name="Picture 10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905000"/>
            <a:ext cx="4412876" cy="2743199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67062" y="2101861"/>
            <a:ext cx="3276000" cy="2044677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21388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8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3" y="0"/>
            <a:ext cx="9143999" cy="393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 b="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657600" y="889000"/>
            <a:ext cx="1799999" cy="179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43973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8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4086004" y="1625003"/>
            <a:ext cx="971999" cy="1295997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29874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28370941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5021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pic>
        <p:nvPicPr>
          <p:cNvPr id="6" name="Picture 5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62" y="2667000"/>
            <a:ext cx="4412876" cy="2743199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0624" y="2863861"/>
            <a:ext cx="3276000" cy="2044677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7727349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722032"/>
            <a:ext cx="35052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638800" y="4144434"/>
            <a:ext cx="24384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638800" y="4749802"/>
            <a:ext cx="2438400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2311405"/>
            <a:ext cx="35052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Roboto Slab Bold"/>
                <a:ea typeface="Roboto Light"/>
                <a:cs typeface="Roboto Slab Bold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953000" y="5842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8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324600" y="863600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4094218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8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324600" y="863600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0" y="4953000"/>
            <a:ext cx="1219200" cy="1117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28800" y="4953000"/>
            <a:ext cx="1219200" cy="1117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4953000"/>
            <a:ext cx="1219200" cy="111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267200" y="4953000"/>
            <a:ext cx="1219200" cy="111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6273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311401"/>
            <a:ext cx="4724400" cy="38608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475294" y="2895600"/>
            <a:ext cx="2994025" cy="162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486403" y="2514602"/>
            <a:ext cx="1730375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Roboto Slab Bold"/>
                <a:cs typeface="Roboto Slab Bold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33400" y="515231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22866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spc="-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  <a:latin typeface="Roboto Slab Bold"/>
                <a:cs typeface="Roboto Slab Bold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0" y="2311401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2616200" y="2311401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5232400" y="2311401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7848600" y="2311401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1308100" y="3942600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3924300" y="3942600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6540500" y="3942600"/>
            <a:ext cx="1295400" cy="163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58411019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006601"/>
            <a:ext cx="9144000" cy="28448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8642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43209142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20322" y="1981199"/>
            <a:ext cx="2190904" cy="28080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43295794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515395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pic>
        <p:nvPicPr>
          <p:cNvPr id="6" name="Picture 5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514600"/>
            <a:ext cx="4267200" cy="3318663"/>
          </a:xfrm>
          <a:prstGeom prst="rect">
            <a:avLst/>
          </a:prstGeom>
        </p:spPr>
      </p:pic>
      <p:sp>
        <p:nvSpPr>
          <p:cNvPr id="7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2793124" y="2807526"/>
            <a:ext cx="3531476" cy="22071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47333871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pic>
        <p:nvPicPr>
          <p:cNvPr id="6" name="Picture 5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624937"/>
            <a:ext cx="4267200" cy="3318663"/>
          </a:xfrm>
          <a:prstGeom prst="rect">
            <a:avLst/>
          </a:prstGeom>
        </p:spPr>
      </p:pic>
      <p:sp>
        <p:nvSpPr>
          <p:cNvPr id="7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4850524" y="2917863"/>
            <a:ext cx="3531476" cy="22071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22221088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pic>
        <p:nvPicPr>
          <p:cNvPr id="6" name="Picture 5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396337"/>
            <a:ext cx="4267200" cy="3318663"/>
          </a:xfrm>
          <a:prstGeom prst="rect">
            <a:avLst/>
          </a:prstGeom>
        </p:spPr>
      </p:pic>
      <p:sp>
        <p:nvSpPr>
          <p:cNvPr id="7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2793124" y="2689263"/>
            <a:ext cx="3531476" cy="22071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91689777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3733800" y="2266950"/>
            <a:ext cx="1655999" cy="289560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2407194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0754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4666949" y="3143250"/>
            <a:ext cx="1276651" cy="2232291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3066749" y="3143250"/>
            <a:ext cx="1276651" cy="2232291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334680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817200" y="3222001"/>
            <a:ext cx="2196000" cy="3635999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0155931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038600" y="1016001"/>
            <a:ext cx="2362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896458" y="1573204"/>
            <a:ext cx="1974591" cy="3455996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038600" y="12319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67651272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 userDrawn="1"/>
        </p:nvSpPr>
        <p:spPr>
          <a:xfrm>
            <a:off x="3" y="0"/>
            <a:ext cx="9143999" cy="4241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038600" y="1016001"/>
            <a:ext cx="2362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bg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041276" y="1557086"/>
            <a:ext cx="1973398" cy="3505201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038600" y="12319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44217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0754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spc="-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  <a:latin typeface="Roboto Slab Bold"/>
                <a:cs typeface="Roboto Slab Bold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2209800" y="2102601"/>
            <a:ext cx="1537454" cy="1936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5257800" y="2097000"/>
            <a:ext cx="1537454" cy="1936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685800" y="4033000"/>
            <a:ext cx="1537454" cy="1936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3733800" y="4033000"/>
            <a:ext cx="1537454" cy="1936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6781800" y="4033000"/>
            <a:ext cx="1537454" cy="1936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92998906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8120" y="-19777"/>
            <a:ext cx="9144000" cy="4241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038600" y="1016001"/>
            <a:ext cx="2362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>
                    <a:lumMod val="75000"/>
                  </a:schemeClr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038600" y="12319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041276" y="1557086"/>
            <a:ext cx="1973398" cy="3505201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24924032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2825406" y="2006601"/>
            <a:ext cx="1524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Roboto Slab Bold"/>
                <a:ea typeface="Roboto Light"/>
                <a:cs typeface="Roboto Slab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4724400" y="2006601"/>
            <a:ext cx="1524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Roboto Slab Bold"/>
                <a:ea typeface="Roboto Light"/>
                <a:cs typeface="Roboto Slab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6705600" y="2006601"/>
            <a:ext cx="1524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Roboto Slab Bold"/>
                <a:ea typeface="Roboto Light"/>
                <a:cs typeface="Roboto Slab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762000" y="2006601"/>
            <a:ext cx="1524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Roboto Slab Bold"/>
                <a:ea typeface="Roboto Light"/>
                <a:cs typeface="Roboto Slab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742202" y="2514600"/>
            <a:ext cx="1619998" cy="161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763607" y="2514600"/>
            <a:ext cx="1619998" cy="161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704602" y="2514600"/>
            <a:ext cx="1619998" cy="161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685802" y="2514600"/>
            <a:ext cx="1619998" cy="161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590800" y="4953001"/>
            <a:ext cx="18288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572000" y="4953001"/>
            <a:ext cx="18288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553200" y="4953001"/>
            <a:ext cx="18288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4953001"/>
            <a:ext cx="18288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82717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8525"/>
            <a:ext cx="3886200" cy="390207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8525"/>
            <a:ext cx="3886200" cy="390207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92351"/>
            <a:ext cx="38877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32113"/>
            <a:ext cx="3887788" cy="324008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2pPr>
            <a:lvl3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4pPr>
            <a:lvl5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2292351"/>
            <a:ext cx="3965570" cy="639763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932113"/>
            <a:ext cx="3965570" cy="324008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2pPr>
            <a:lvl3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4pPr>
            <a:lvl5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8647272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189881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06091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2692400" y="1905001"/>
            <a:ext cx="1676400" cy="1320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600" y="1905001"/>
            <a:ext cx="1676400" cy="1320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4775200" y="1905001"/>
            <a:ext cx="1676400" cy="1320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6858000" y="1905001"/>
            <a:ext cx="1676400" cy="1320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2667000" y="4038601"/>
            <a:ext cx="1676400" cy="1320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609600" y="4038601"/>
            <a:ext cx="1676400" cy="1320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4800600" y="4038601"/>
            <a:ext cx="1676400" cy="1320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6858000" y="4038601"/>
            <a:ext cx="1676400" cy="1320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spc="-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  <a:latin typeface="Roboto Slab Bold"/>
                <a:cs typeface="Roboto Slab Bold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25746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4724400" y="2097000"/>
            <a:ext cx="1905000" cy="2037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724400" y="4236200"/>
            <a:ext cx="1905000" cy="2037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600" y="2097000"/>
            <a:ext cx="1905000" cy="2037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609600" y="4236200"/>
            <a:ext cx="1905000" cy="2037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spc="-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  <a:latin typeface="Roboto Slab Bold"/>
                <a:cs typeface="Roboto Slab Bold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569821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4562002" y="2006601"/>
            <a:ext cx="2300998" cy="2235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6843002" y="2006601"/>
            <a:ext cx="2300998" cy="2235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0" y="2006601"/>
            <a:ext cx="2300998" cy="2235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2281001" y="2006601"/>
            <a:ext cx="2300998" cy="2235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spc="-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50000">
                      <a:schemeClr val="accent2"/>
                    </a:gs>
                    <a:gs pos="75000">
                      <a:schemeClr val="accent3"/>
                    </a:gs>
                  </a:gsLst>
                  <a:lin ang="0" scaled="1"/>
                  <a:tileRect/>
                </a:gradFill>
                <a:latin typeface="Roboto Slab Bold"/>
                <a:cs typeface="Roboto Slab Bold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74941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05002"/>
            <a:ext cx="80010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33600" y="1447800"/>
            <a:ext cx="381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34" r:id="rId2"/>
    <p:sldLayoutId id="2147483712" r:id="rId3"/>
    <p:sldLayoutId id="2147483725" r:id="rId4"/>
    <p:sldLayoutId id="2147483711" r:id="rId5"/>
    <p:sldLayoutId id="2147483736" r:id="rId6"/>
    <p:sldLayoutId id="2147483710" r:id="rId7"/>
    <p:sldLayoutId id="2147483709" r:id="rId8"/>
    <p:sldLayoutId id="2147483730" r:id="rId9"/>
    <p:sldLayoutId id="2147483722" r:id="rId10"/>
    <p:sldLayoutId id="2147483724" r:id="rId11"/>
    <p:sldLayoutId id="2147483717" r:id="rId12"/>
    <p:sldLayoutId id="2147483707" r:id="rId13"/>
    <p:sldLayoutId id="2147483726" r:id="rId14"/>
    <p:sldLayoutId id="2147483731" r:id="rId15"/>
    <p:sldLayoutId id="2147483727" r:id="rId16"/>
    <p:sldLayoutId id="2147483728" r:id="rId17"/>
    <p:sldLayoutId id="2147483708" r:id="rId18"/>
    <p:sldLayoutId id="2147483649" r:id="rId19"/>
    <p:sldLayoutId id="2147483650" r:id="rId20"/>
    <p:sldLayoutId id="2147483721" r:id="rId21"/>
    <p:sldLayoutId id="2147483704" r:id="rId22"/>
    <p:sldLayoutId id="2147483716" r:id="rId23"/>
    <p:sldLayoutId id="2147483729" r:id="rId24"/>
    <p:sldLayoutId id="2147483698" r:id="rId25"/>
    <p:sldLayoutId id="2147483679" r:id="rId26"/>
    <p:sldLayoutId id="2147483688" r:id="rId27"/>
    <p:sldLayoutId id="2147483703" r:id="rId28"/>
    <p:sldLayoutId id="2147483715" r:id="rId29"/>
    <p:sldLayoutId id="2147483718" r:id="rId30"/>
    <p:sldLayoutId id="2147483686" r:id="rId31"/>
    <p:sldLayoutId id="2147483696" r:id="rId32"/>
    <p:sldLayoutId id="2147483684" r:id="rId33"/>
    <p:sldLayoutId id="2147483683" r:id="rId34"/>
    <p:sldLayoutId id="2147483682" r:id="rId35"/>
    <p:sldLayoutId id="2147483680" r:id="rId36"/>
    <p:sldLayoutId id="2147483681" r:id="rId37"/>
    <p:sldLayoutId id="2147483705" r:id="rId38"/>
    <p:sldLayoutId id="2147483740" r:id="rId39"/>
    <p:sldLayoutId id="2147483677" r:id="rId40"/>
    <p:sldLayoutId id="2147483672" r:id="rId41"/>
    <p:sldLayoutId id="2147483720" r:id="rId42"/>
    <p:sldLayoutId id="2147483697" r:id="rId43"/>
    <p:sldLayoutId id="2147483694" r:id="rId44"/>
    <p:sldLayoutId id="2147483671" r:id="rId45"/>
    <p:sldLayoutId id="2147483669" r:id="rId46"/>
    <p:sldLayoutId id="2147483714" r:id="rId47"/>
    <p:sldLayoutId id="2147483737" r:id="rId48"/>
    <p:sldLayoutId id="2147483667" r:id="rId49"/>
    <p:sldLayoutId id="2147483701" r:id="rId50"/>
    <p:sldLayoutId id="2147483693" r:id="rId51"/>
    <p:sldLayoutId id="2147483665" r:id="rId52"/>
    <p:sldLayoutId id="2147483732" r:id="rId53"/>
    <p:sldLayoutId id="2147483719" r:id="rId54"/>
    <p:sldLayoutId id="2147483664" r:id="rId55"/>
    <p:sldLayoutId id="2147483700" r:id="rId56"/>
    <p:sldLayoutId id="2147483733" r:id="rId57"/>
    <p:sldLayoutId id="2147483713" r:id="rId58"/>
    <p:sldLayoutId id="2147483735" r:id="rId59"/>
    <p:sldLayoutId id="2147483738" r:id="rId60"/>
    <p:sldLayoutId id="2147483660" r:id="rId61"/>
    <p:sldLayoutId id="2147483651" r:id="rId62"/>
    <p:sldLayoutId id="2147483652" r:id="rId63"/>
    <p:sldLayoutId id="2147483653" r:id="rId64"/>
    <p:sldLayoutId id="2147483654" r:id="rId65"/>
    <p:sldLayoutId id="2147483695" r:id="rId66"/>
    <p:sldLayoutId id="2147483655" r:id="rId67"/>
    <p:sldLayoutId id="2147483739" r:id="rId68"/>
  </p:sldLayoutIdLst>
  <p:transition spd="slow">
    <p:push dir="u"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3200" b="0" i="0" kern="1200" spc="-150"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  <a:gs pos="45000">
                <a:schemeClr val="accent2"/>
              </a:gs>
              <a:gs pos="68000">
                <a:schemeClr val="accent3"/>
              </a:gs>
            </a:gsLst>
            <a:lin ang="0" scaled="1"/>
            <a:tileRect/>
          </a:gradFill>
          <a:latin typeface="Roboto Slab Bold"/>
          <a:ea typeface="Roboto Light"/>
          <a:cs typeface="Roboto Slab 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Roboto Light"/>
          <a:ea typeface="+mn-ea"/>
          <a:cs typeface="Roboto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Roboto Light"/>
          <a:ea typeface="+mn-ea"/>
          <a:cs typeface="Roboto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>
              <a:lumMod val="50000"/>
              <a:lumOff val="50000"/>
            </a:schemeClr>
          </a:solidFill>
          <a:latin typeface="Roboto Light"/>
          <a:ea typeface="+mn-ea"/>
          <a:cs typeface="Roboto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tx1">
              <a:lumMod val="50000"/>
              <a:lumOff val="50000"/>
            </a:schemeClr>
          </a:solidFill>
          <a:latin typeface="Roboto Light"/>
          <a:ea typeface="+mn-ea"/>
          <a:cs typeface="Roboto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tx1">
              <a:lumMod val="50000"/>
              <a:lumOff val="50000"/>
            </a:schemeClr>
          </a:solidFill>
          <a:latin typeface="Roboto Light"/>
          <a:ea typeface="+mn-ea"/>
          <a:cs typeface="Roboto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execbenefits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4" Type="http://schemas.openxmlformats.org/officeDocument/2006/relationships/hyperlink" Target="https://meetings.hubspot.com/pavlova/lifeexec-benefits-consultation?uuid=62473a2f-221d-4b1b-bada-758e709841c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414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" y="14986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/>
            <a:r>
              <a:rPr lang="en-JM" dirty="0">
                <a:solidFill>
                  <a:schemeClr val="bg1"/>
                </a:solidFill>
                <a:latin typeface="Roboto Slab Bold"/>
                <a:ea typeface="Roboto Light"/>
                <a:cs typeface="Roboto Slab Bold"/>
              </a:rPr>
              <a:t>Health &amp; Wellness Benefits</a:t>
            </a:r>
            <a:endParaRPr lang="en-US" dirty="0">
              <a:solidFill>
                <a:schemeClr val="bg1"/>
              </a:solidFill>
              <a:latin typeface="Roboto Slab Bold"/>
              <a:ea typeface="Roboto Light"/>
              <a:cs typeface="Roboto Slab Bold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733800" y="4684151"/>
            <a:ext cx="4254499" cy="309098"/>
          </a:xfrm>
          <a:prstGeom prst="rect">
            <a:avLst/>
          </a:prstGeom>
          <a:noFill/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200" b="1" dirty="0">
                <a:solidFill>
                  <a:schemeClr val="tx1"/>
                </a:solidFill>
                <a:latin typeface="Roboto Slab Bold"/>
                <a:cs typeface="Roboto Slab Bold"/>
              </a:rPr>
              <a:t>CONTENTS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latin typeface="Roboto Slab Bold"/>
                <a:cs typeface="Roboto Slab Bold"/>
              </a:rPr>
              <a:t>Award-Winning Healthcare Plan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latin typeface="Roboto Slab Bold"/>
                <a:cs typeface="Roboto Slab Bold"/>
              </a:rPr>
              <a:t>Save Thousands on Healthcare Costs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latin typeface="Roboto Slab Bold"/>
                <a:cs typeface="Roboto Slab Bold"/>
              </a:rPr>
              <a:t>Alternative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 Bold"/>
                <a:cs typeface="Roboto Slab Bold"/>
              </a:rPr>
              <a:t>Programs</a:t>
            </a:r>
            <a:r>
              <a:rPr lang="en-US" sz="1200" dirty="0">
                <a:solidFill>
                  <a:schemeClr val="tx1"/>
                </a:solidFill>
                <a:latin typeface="Roboto Slab Bold"/>
                <a:cs typeface="Roboto Slab Bold"/>
              </a:rPr>
              <a:t> starting at $1 a Day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latin typeface="Roboto Slab Bold"/>
                <a:cs typeface="Roboto Slab Bold"/>
              </a:rPr>
              <a:t>Zero Risk Employee Benefits Program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050" dirty="0">
              <a:solidFill>
                <a:schemeClr val="tx1"/>
              </a:solidFill>
              <a:latin typeface="Roboto Slab Bold"/>
              <a:cs typeface="Roboto Slab Bold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3276600" y="4809861"/>
            <a:ext cx="0" cy="1320800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47800" y="2514600"/>
            <a:ext cx="6172200" cy="28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Roboto Light"/>
                <a:cs typeface="Roboto Light"/>
              </a:rPr>
              <a:t>Affordable healthcare programs that are reshaping the health insurance industry</a:t>
            </a:r>
            <a:endParaRPr lang="en-JM" sz="1200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40" name="Freeform 6"/>
          <p:cNvSpPr>
            <a:spLocks/>
          </p:cNvSpPr>
          <p:nvPr/>
        </p:nvSpPr>
        <p:spPr bwMode="black">
          <a:xfrm>
            <a:off x="762000" y="1295400"/>
            <a:ext cx="1220688" cy="731460"/>
          </a:xfrm>
          <a:custGeom>
            <a:avLst/>
            <a:gdLst>
              <a:gd name="T0" fmla="*/ 546 w 648"/>
              <a:gd name="T1" fmla="*/ 184 h 389"/>
              <a:gd name="T2" fmla="*/ 538 w 648"/>
              <a:gd name="T3" fmla="*/ 185 h 389"/>
              <a:gd name="T4" fmla="*/ 539 w 648"/>
              <a:gd name="T5" fmla="*/ 166 h 389"/>
              <a:gd name="T6" fmla="*/ 373 w 648"/>
              <a:gd name="T7" fmla="*/ 0 h 389"/>
              <a:gd name="T8" fmla="*/ 216 w 648"/>
              <a:gd name="T9" fmla="*/ 109 h 389"/>
              <a:gd name="T10" fmla="*/ 160 w 648"/>
              <a:gd name="T11" fmla="*/ 80 h 389"/>
              <a:gd name="T12" fmla="*/ 90 w 648"/>
              <a:gd name="T13" fmla="*/ 150 h 389"/>
              <a:gd name="T14" fmla="*/ 92 w 648"/>
              <a:gd name="T15" fmla="*/ 168 h 389"/>
              <a:gd name="T16" fmla="*/ 0 w 648"/>
              <a:gd name="T17" fmla="*/ 278 h 389"/>
              <a:gd name="T18" fmla="*/ 111 w 648"/>
              <a:gd name="T19" fmla="*/ 389 h 389"/>
              <a:gd name="T20" fmla="*/ 546 w 648"/>
              <a:gd name="T21" fmla="*/ 389 h 389"/>
              <a:gd name="T22" fmla="*/ 648 w 648"/>
              <a:gd name="T23" fmla="*/ 287 h 389"/>
              <a:gd name="T24" fmla="*/ 546 w 648"/>
              <a:gd name="T25" fmla="*/ 184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8" h="389">
                <a:moveTo>
                  <a:pt x="546" y="184"/>
                </a:moveTo>
                <a:cubicBezTo>
                  <a:pt x="543" y="184"/>
                  <a:pt x="541" y="184"/>
                  <a:pt x="538" y="185"/>
                </a:cubicBezTo>
                <a:cubicBezTo>
                  <a:pt x="539" y="178"/>
                  <a:pt x="539" y="172"/>
                  <a:pt x="539" y="166"/>
                </a:cubicBezTo>
                <a:cubicBezTo>
                  <a:pt x="539" y="74"/>
                  <a:pt x="465" y="0"/>
                  <a:pt x="373" y="0"/>
                </a:cubicBezTo>
                <a:cubicBezTo>
                  <a:pt x="301" y="0"/>
                  <a:pt x="240" y="45"/>
                  <a:pt x="216" y="109"/>
                </a:cubicBezTo>
                <a:cubicBezTo>
                  <a:pt x="204" y="92"/>
                  <a:pt x="183" y="80"/>
                  <a:pt x="160" y="80"/>
                </a:cubicBezTo>
                <a:cubicBezTo>
                  <a:pt x="121" y="80"/>
                  <a:pt x="90" y="112"/>
                  <a:pt x="90" y="150"/>
                </a:cubicBezTo>
                <a:cubicBezTo>
                  <a:pt x="90" y="157"/>
                  <a:pt x="91" y="163"/>
                  <a:pt x="92" y="168"/>
                </a:cubicBezTo>
                <a:cubicBezTo>
                  <a:pt x="40" y="177"/>
                  <a:pt x="0" y="223"/>
                  <a:pt x="0" y="278"/>
                </a:cubicBezTo>
                <a:cubicBezTo>
                  <a:pt x="0" y="339"/>
                  <a:pt x="50" y="389"/>
                  <a:pt x="111" y="389"/>
                </a:cubicBezTo>
                <a:cubicBezTo>
                  <a:pt x="546" y="389"/>
                  <a:pt x="546" y="389"/>
                  <a:pt x="546" y="389"/>
                </a:cubicBezTo>
                <a:cubicBezTo>
                  <a:pt x="603" y="389"/>
                  <a:pt x="648" y="343"/>
                  <a:pt x="648" y="287"/>
                </a:cubicBezTo>
                <a:cubicBezTo>
                  <a:pt x="648" y="230"/>
                  <a:pt x="603" y="184"/>
                  <a:pt x="546" y="184"/>
                </a:cubicBezTo>
                <a:close/>
              </a:path>
            </a:pathLst>
          </a:custGeom>
          <a:solidFill>
            <a:srgbClr val="FFFFFF">
              <a:alpha val="14118"/>
            </a:srgbClr>
          </a:solidFill>
          <a:ln w="1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Light"/>
            </a:endParaRPr>
          </a:p>
        </p:txBody>
      </p:sp>
      <p:sp>
        <p:nvSpPr>
          <p:cNvPr id="41" name="Freeform 6"/>
          <p:cNvSpPr>
            <a:spLocks/>
          </p:cNvSpPr>
          <p:nvPr/>
        </p:nvSpPr>
        <p:spPr bwMode="black">
          <a:xfrm>
            <a:off x="1319643" y="3154740"/>
            <a:ext cx="966357" cy="579060"/>
          </a:xfrm>
          <a:custGeom>
            <a:avLst/>
            <a:gdLst>
              <a:gd name="T0" fmla="*/ 546 w 648"/>
              <a:gd name="T1" fmla="*/ 184 h 389"/>
              <a:gd name="T2" fmla="*/ 538 w 648"/>
              <a:gd name="T3" fmla="*/ 185 h 389"/>
              <a:gd name="T4" fmla="*/ 539 w 648"/>
              <a:gd name="T5" fmla="*/ 166 h 389"/>
              <a:gd name="T6" fmla="*/ 373 w 648"/>
              <a:gd name="T7" fmla="*/ 0 h 389"/>
              <a:gd name="T8" fmla="*/ 216 w 648"/>
              <a:gd name="T9" fmla="*/ 109 h 389"/>
              <a:gd name="T10" fmla="*/ 160 w 648"/>
              <a:gd name="T11" fmla="*/ 80 h 389"/>
              <a:gd name="T12" fmla="*/ 90 w 648"/>
              <a:gd name="T13" fmla="*/ 150 h 389"/>
              <a:gd name="T14" fmla="*/ 92 w 648"/>
              <a:gd name="T15" fmla="*/ 168 h 389"/>
              <a:gd name="T16" fmla="*/ 0 w 648"/>
              <a:gd name="T17" fmla="*/ 278 h 389"/>
              <a:gd name="T18" fmla="*/ 111 w 648"/>
              <a:gd name="T19" fmla="*/ 389 h 389"/>
              <a:gd name="T20" fmla="*/ 546 w 648"/>
              <a:gd name="T21" fmla="*/ 389 h 389"/>
              <a:gd name="T22" fmla="*/ 648 w 648"/>
              <a:gd name="T23" fmla="*/ 287 h 389"/>
              <a:gd name="T24" fmla="*/ 546 w 648"/>
              <a:gd name="T25" fmla="*/ 184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8" h="389">
                <a:moveTo>
                  <a:pt x="546" y="184"/>
                </a:moveTo>
                <a:cubicBezTo>
                  <a:pt x="543" y="184"/>
                  <a:pt x="541" y="184"/>
                  <a:pt x="538" y="185"/>
                </a:cubicBezTo>
                <a:cubicBezTo>
                  <a:pt x="539" y="178"/>
                  <a:pt x="539" y="172"/>
                  <a:pt x="539" y="166"/>
                </a:cubicBezTo>
                <a:cubicBezTo>
                  <a:pt x="539" y="74"/>
                  <a:pt x="465" y="0"/>
                  <a:pt x="373" y="0"/>
                </a:cubicBezTo>
                <a:cubicBezTo>
                  <a:pt x="301" y="0"/>
                  <a:pt x="240" y="45"/>
                  <a:pt x="216" y="109"/>
                </a:cubicBezTo>
                <a:cubicBezTo>
                  <a:pt x="204" y="92"/>
                  <a:pt x="183" y="80"/>
                  <a:pt x="160" y="80"/>
                </a:cubicBezTo>
                <a:cubicBezTo>
                  <a:pt x="121" y="80"/>
                  <a:pt x="90" y="112"/>
                  <a:pt x="90" y="150"/>
                </a:cubicBezTo>
                <a:cubicBezTo>
                  <a:pt x="90" y="157"/>
                  <a:pt x="91" y="163"/>
                  <a:pt x="92" y="168"/>
                </a:cubicBezTo>
                <a:cubicBezTo>
                  <a:pt x="40" y="177"/>
                  <a:pt x="0" y="223"/>
                  <a:pt x="0" y="278"/>
                </a:cubicBezTo>
                <a:cubicBezTo>
                  <a:pt x="0" y="339"/>
                  <a:pt x="50" y="389"/>
                  <a:pt x="111" y="389"/>
                </a:cubicBezTo>
                <a:cubicBezTo>
                  <a:pt x="546" y="389"/>
                  <a:pt x="546" y="389"/>
                  <a:pt x="546" y="389"/>
                </a:cubicBezTo>
                <a:cubicBezTo>
                  <a:pt x="603" y="389"/>
                  <a:pt x="648" y="343"/>
                  <a:pt x="648" y="287"/>
                </a:cubicBezTo>
                <a:cubicBezTo>
                  <a:pt x="648" y="230"/>
                  <a:pt x="603" y="184"/>
                  <a:pt x="546" y="184"/>
                </a:cubicBezTo>
                <a:close/>
              </a:path>
            </a:pathLst>
          </a:custGeom>
          <a:solidFill>
            <a:srgbClr val="FFFFFF">
              <a:alpha val="14118"/>
            </a:srgbClr>
          </a:solidFill>
          <a:ln w="1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Light"/>
            </a:endParaRPr>
          </a:p>
        </p:txBody>
      </p:sp>
      <p:sp>
        <p:nvSpPr>
          <p:cNvPr id="42" name="Freeform 6"/>
          <p:cNvSpPr>
            <a:spLocks/>
          </p:cNvSpPr>
          <p:nvPr/>
        </p:nvSpPr>
        <p:spPr bwMode="black">
          <a:xfrm>
            <a:off x="3429000" y="2971800"/>
            <a:ext cx="609600" cy="365284"/>
          </a:xfrm>
          <a:custGeom>
            <a:avLst/>
            <a:gdLst>
              <a:gd name="T0" fmla="*/ 546 w 648"/>
              <a:gd name="T1" fmla="*/ 184 h 389"/>
              <a:gd name="T2" fmla="*/ 538 w 648"/>
              <a:gd name="T3" fmla="*/ 185 h 389"/>
              <a:gd name="T4" fmla="*/ 539 w 648"/>
              <a:gd name="T5" fmla="*/ 166 h 389"/>
              <a:gd name="T6" fmla="*/ 373 w 648"/>
              <a:gd name="T7" fmla="*/ 0 h 389"/>
              <a:gd name="T8" fmla="*/ 216 w 648"/>
              <a:gd name="T9" fmla="*/ 109 h 389"/>
              <a:gd name="T10" fmla="*/ 160 w 648"/>
              <a:gd name="T11" fmla="*/ 80 h 389"/>
              <a:gd name="T12" fmla="*/ 90 w 648"/>
              <a:gd name="T13" fmla="*/ 150 h 389"/>
              <a:gd name="T14" fmla="*/ 92 w 648"/>
              <a:gd name="T15" fmla="*/ 168 h 389"/>
              <a:gd name="T16" fmla="*/ 0 w 648"/>
              <a:gd name="T17" fmla="*/ 278 h 389"/>
              <a:gd name="T18" fmla="*/ 111 w 648"/>
              <a:gd name="T19" fmla="*/ 389 h 389"/>
              <a:gd name="T20" fmla="*/ 546 w 648"/>
              <a:gd name="T21" fmla="*/ 389 h 389"/>
              <a:gd name="T22" fmla="*/ 648 w 648"/>
              <a:gd name="T23" fmla="*/ 287 h 389"/>
              <a:gd name="T24" fmla="*/ 546 w 648"/>
              <a:gd name="T25" fmla="*/ 184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8" h="389">
                <a:moveTo>
                  <a:pt x="546" y="184"/>
                </a:moveTo>
                <a:cubicBezTo>
                  <a:pt x="543" y="184"/>
                  <a:pt x="541" y="184"/>
                  <a:pt x="538" y="185"/>
                </a:cubicBezTo>
                <a:cubicBezTo>
                  <a:pt x="539" y="178"/>
                  <a:pt x="539" y="172"/>
                  <a:pt x="539" y="166"/>
                </a:cubicBezTo>
                <a:cubicBezTo>
                  <a:pt x="539" y="74"/>
                  <a:pt x="465" y="0"/>
                  <a:pt x="373" y="0"/>
                </a:cubicBezTo>
                <a:cubicBezTo>
                  <a:pt x="301" y="0"/>
                  <a:pt x="240" y="45"/>
                  <a:pt x="216" y="109"/>
                </a:cubicBezTo>
                <a:cubicBezTo>
                  <a:pt x="204" y="92"/>
                  <a:pt x="183" y="80"/>
                  <a:pt x="160" y="80"/>
                </a:cubicBezTo>
                <a:cubicBezTo>
                  <a:pt x="121" y="80"/>
                  <a:pt x="90" y="112"/>
                  <a:pt x="90" y="150"/>
                </a:cubicBezTo>
                <a:cubicBezTo>
                  <a:pt x="90" y="157"/>
                  <a:pt x="91" y="163"/>
                  <a:pt x="92" y="168"/>
                </a:cubicBezTo>
                <a:cubicBezTo>
                  <a:pt x="40" y="177"/>
                  <a:pt x="0" y="223"/>
                  <a:pt x="0" y="278"/>
                </a:cubicBezTo>
                <a:cubicBezTo>
                  <a:pt x="0" y="339"/>
                  <a:pt x="50" y="389"/>
                  <a:pt x="111" y="389"/>
                </a:cubicBezTo>
                <a:cubicBezTo>
                  <a:pt x="546" y="389"/>
                  <a:pt x="546" y="389"/>
                  <a:pt x="546" y="389"/>
                </a:cubicBezTo>
                <a:cubicBezTo>
                  <a:pt x="603" y="389"/>
                  <a:pt x="648" y="343"/>
                  <a:pt x="648" y="287"/>
                </a:cubicBezTo>
                <a:cubicBezTo>
                  <a:pt x="648" y="230"/>
                  <a:pt x="603" y="184"/>
                  <a:pt x="546" y="184"/>
                </a:cubicBezTo>
                <a:close/>
              </a:path>
            </a:pathLst>
          </a:custGeom>
          <a:solidFill>
            <a:srgbClr val="FFFFFF">
              <a:alpha val="14118"/>
            </a:srgbClr>
          </a:solidFill>
          <a:ln w="1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Light"/>
            </a:endParaRPr>
          </a:p>
        </p:txBody>
      </p:sp>
      <p:sp>
        <p:nvSpPr>
          <p:cNvPr id="43" name="Freeform 6"/>
          <p:cNvSpPr>
            <a:spLocks/>
          </p:cNvSpPr>
          <p:nvPr/>
        </p:nvSpPr>
        <p:spPr bwMode="black">
          <a:xfrm>
            <a:off x="5105400" y="2164140"/>
            <a:ext cx="1220688" cy="731460"/>
          </a:xfrm>
          <a:custGeom>
            <a:avLst/>
            <a:gdLst>
              <a:gd name="T0" fmla="*/ 546 w 648"/>
              <a:gd name="T1" fmla="*/ 184 h 389"/>
              <a:gd name="T2" fmla="*/ 538 w 648"/>
              <a:gd name="T3" fmla="*/ 185 h 389"/>
              <a:gd name="T4" fmla="*/ 539 w 648"/>
              <a:gd name="T5" fmla="*/ 166 h 389"/>
              <a:gd name="T6" fmla="*/ 373 w 648"/>
              <a:gd name="T7" fmla="*/ 0 h 389"/>
              <a:gd name="T8" fmla="*/ 216 w 648"/>
              <a:gd name="T9" fmla="*/ 109 h 389"/>
              <a:gd name="T10" fmla="*/ 160 w 648"/>
              <a:gd name="T11" fmla="*/ 80 h 389"/>
              <a:gd name="T12" fmla="*/ 90 w 648"/>
              <a:gd name="T13" fmla="*/ 150 h 389"/>
              <a:gd name="T14" fmla="*/ 92 w 648"/>
              <a:gd name="T15" fmla="*/ 168 h 389"/>
              <a:gd name="T16" fmla="*/ 0 w 648"/>
              <a:gd name="T17" fmla="*/ 278 h 389"/>
              <a:gd name="T18" fmla="*/ 111 w 648"/>
              <a:gd name="T19" fmla="*/ 389 h 389"/>
              <a:gd name="T20" fmla="*/ 546 w 648"/>
              <a:gd name="T21" fmla="*/ 389 h 389"/>
              <a:gd name="T22" fmla="*/ 648 w 648"/>
              <a:gd name="T23" fmla="*/ 287 h 389"/>
              <a:gd name="T24" fmla="*/ 546 w 648"/>
              <a:gd name="T25" fmla="*/ 184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8" h="389">
                <a:moveTo>
                  <a:pt x="546" y="184"/>
                </a:moveTo>
                <a:cubicBezTo>
                  <a:pt x="543" y="184"/>
                  <a:pt x="541" y="184"/>
                  <a:pt x="538" y="185"/>
                </a:cubicBezTo>
                <a:cubicBezTo>
                  <a:pt x="539" y="178"/>
                  <a:pt x="539" y="172"/>
                  <a:pt x="539" y="166"/>
                </a:cubicBezTo>
                <a:cubicBezTo>
                  <a:pt x="539" y="74"/>
                  <a:pt x="465" y="0"/>
                  <a:pt x="373" y="0"/>
                </a:cubicBezTo>
                <a:cubicBezTo>
                  <a:pt x="301" y="0"/>
                  <a:pt x="240" y="45"/>
                  <a:pt x="216" y="109"/>
                </a:cubicBezTo>
                <a:cubicBezTo>
                  <a:pt x="204" y="92"/>
                  <a:pt x="183" y="80"/>
                  <a:pt x="160" y="80"/>
                </a:cubicBezTo>
                <a:cubicBezTo>
                  <a:pt x="121" y="80"/>
                  <a:pt x="90" y="112"/>
                  <a:pt x="90" y="150"/>
                </a:cubicBezTo>
                <a:cubicBezTo>
                  <a:pt x="90" y="157"/>
                  <a:pt x="91" y="163"/>
                  <a:pt x="92" y="168"/>
                </a:cubicBezTo>
                <a:cubicBezTo>
                  <a:pt x="40" y="177"/>
                  <a:pt x="0" y="223"/>
                  <a:pt x="0" y="278"/>
                </a:cubicBezTo>
                <a:cubicBezTo>
                  <a:pt x="0" y="339"/>
                  <a:pt x="50" y="389"/>
                  <a:pt x="111" y="389"/>
                </a:cubicBezTo>
                <a:cubicBezTo>
                  <a:pt x="546" y="389"/>
                  <a:pt x="546" y="389"/>
                  <a:pt x="546" y="389"/>
                </a:cubicBezTo>
                <a:cubicBezTo>
                  <a:pt x="603" y="389"/>
                  <a:pt x="648" y="343"/>
                  <a:pt x="648" y="287"/>
                </a:cubicBezTo>
                <a:cubicBezTo>
                  <a:pt x="648" y="230"/>
                  <a:pt x="603" y="184"/>
                  <a:pt x="546" y="184"/>
                </a:cubicBezTo>
                <a:close/>
              </a:path>
            </a:pathLst>
          </a:custGeom>
          <a:solidFill>
            <a:srgbClr val="FFFFFF">
              <a:alpha val="14118"/>
            </a:srgbClr>
          </a:solidFill>
          <a:ln w="1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Light"/>
            </a:endParaRPr>
          </a:p>
        </p:txBody>
      </p:sp>
      <p:sp>
        <p:nvSpPr>
          <p:cNvPr id="44" name="Freeform 6"/>
          <p:cNvSpPr>
            <a:spLocks/>
          </p:cNvSpPr>
          <p:nvPr/>
        </p:nvSpPr>
        <p:spPr bwMode="black">
          <a:xfrm>
            <a:off x="6248400" y="3078540"/>
            <a:ext cx="966357" cy="579060"/>
          </a:xfrm>
          <a:custGeom>
            <a:avLst/>
            <a:gdLst>
              <a:gd name="T0" fmla="*/ 546 w 648"/>
              <a:gd name="T1" fmla="*/ 184 h 389"/>
              <a:gd name="T2" fmla="*/ 538 w 648"/>
              <a:gd name="T3" fmla="*/ 185 h 389"/>
              <a:gd name="T4" fmla="*/ 539 w 648"/>
              <a:gd name="T5" fmla="*/ 166 h 389"/>
              <a:gd name="T6" fmla="*/ 373 w 648"/>
              <a:gd name="T7" fmla="*/ 0 h 389"/>
              <a:gd name="T8" fmla="*/ 216 w 648"/>
              <a:gd name="T9" fmla="*/ 109 h 389"/>
              <a:gd name="T10" fmla="*/ 160 w 648"/>
              <a:gd name="T11" fmla="*/ 80 h 389"/>
              <a:gd name="T12" fmla="*/ 90 w 648"/>
              <a:gd name="T13" fmla="*/ 150 h 389"/>
              <a:gd name="T14" fmla="*/ 92 w 648"/>
              <a:gd name="T15" fmla="*/ 168 h 389"/>
              <a:gd name="T16" fmla="*/ 0 w 648"/>
              <a:gd name="T17" fmla="*/ 278 h 389"/>
              <a:gd name="T18" fmla="*/ 111 w 648"/>
              <a:gd name="T19" fmla="*/ 389 h 389"/>
              <a:gd name="T20" fmla="*/ 546 w 648"/>
              <a:gd name="T21" fmla="*/ 389 h 389"/>
              <a:gd name="T22" fmla="*/ 648 w 648"/>
              <a:gd name="T23" fmla="*/ 287 h 389"/>
              <a:gd name="T24" fmla="*/ 546 w 648"/>
              <a:gd name="T25" fmla="*/ 184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8" h="389">
                <a:moveTo>
                  <a:pt x="546" y="184"/>
                </a:moveTo>
                <a:cubicBezTo>
                  <a:pt x="543" y="184"/>
                  <a:pt x="541" y="184"/>
                  <a:pt x="538" y="185"/>
                </a:cubicBezTo>
                <a:cubicBezTo>
                  <a:pt x="539" y="178"/>
                  <a:pt x="539" y="172"/>
                  <a:pt x="539" y="166"/>
                </a:cubicBezTo>
                <a:cubicBezTo>
                  <a:pt x="539" y="74"/>
                  <a:pt x="465" y="0"/>
                  <a:pt x="373" y="0"/>
                </a:cubicBezTo>
                <a:cubicBezTo>
                  <a:pt x="301" y="0"/>
                  <a:pt x="240" y="45"/>
                  <a:pt x="216" y="109"/>
                </a:cubicBezTo>
                <a:cubicBezTo>
                  <a:pt x="204" y="92"/>
                  <a:pt x="183" y="80"/>
                  <a:pt x="160" y="80"/>
                </a:cubicBezTo>
                <a:cubicBezTo>
                  <a:pt x="121" y="80"/>
                  <a:pt x="90" y="112"/>
                  <a:pt x="90" y="150"/>
                </a:cubicBezTo>
                <a:cubicBezTo>
                  <a:pt x="90" y="157"/>
                  <a:pt x="91" y="163"/>
                  <a:pt x="92" y="168"/>
                </a:cubicBezTo>
                <a:cubicBezTo>
                  <a:pt x="40" y="177"/>
                  <a:pt x="0" y="223"/>
                  <a:pt x="0" y="278"/>
                </a:cubicBezTo>
                <a:cubicBezTo>
                  <a:pt x="0" y="339"/>
                  <a:pt x="50" y="389"/>
                  <a:pt x="111" y="389"/>
                </a:cubicBezTo>
                <a:cubicBezTo>
                  <a:pt x="546" y="389"/>
                  <a:pt x="546" y="389"/>
                  <a:pt x="546" y="389"/>
                </a:cubicBezTo>
                <a:cubicBezTo>
                  <a:pt x="603" y="389"/>
                  <a:pt x="648" y="343"/>
                  <a:pt x="648" y="287"/>
                </a:cubicBezTo>
                <a:cubicBezTo>
                  <a:pt x="648" y="230"/>
                  <a:pt x="603" y="184"/>
                  <a:pt x="546" y="184"/>
                </a:cubicBezTo>
                <a:close/>
              </a:path>
            </a:pathLst>
          </a:custGeom>
          <a:solidFill>
            <a:srgbClr val="FFFFFF">
              <a:alpha val="14118"/>
            </a:srgbClr>
          </a:solidFill>
          <a:ln w="1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Light"/>
            </a:endParaRPr>
          </a:p>
        </p:txBody>
      </p:sp>
      <p:sp>
        <p:nvSpPr>
          <p:cNvPr id="45" name="Freeform 6"/>
          <p:cNvSpPr>
            <a:spLocks/>
          </p:cNvSpPr>
          <p:nvPr/>
        </p:nvSpPr>
        <p:spPr bwMode="black">
          <a:xfrm>
            <a:off x="7696200" y="2590800"/>
            <a:ext cx="609600" cy="365284"/>
          </a:xfrm>
          <a:custGeom>
            <a:avLst/>
            <a:gdLst>
              <a:gd name="T0" fmla="*/ 546 w 648"/>
              <a:gd name="T1" fmla="*/ 184 h 389"/>
              <a:gd name="T2" fmla="*/ 538 w 648"/>
              <a:gd name="T3" fmla="*/ 185 h 389"/>
              <a:gd name="T4" fmla="*/ 539 w 648"/>
              <a:gd name="T5" fmla="*/ 166 h 389"/>
              <a:gd name="T6" fmla="*/ 373 w 648"/>
              <a:gd name="T7" fmla="*/ 0 h 389"/>
              <a:gd name="T8" fmla="*/ 216 w 648"/>
              <a:gd name="T9" fmla="*/ 109 h 389"/>
              <a:gd name="T10" fmla="*/ 160 w 648"/>
              <a:gd name="T11" fmla="*/ 80 h 389"/>
              <a:gd name="T12" fmla="*/ 90 w 648"/>
              <a:gd name="T13" fmla="*/ 150 h 389"/>
              <a:gd name="T14" fmla="*/ 92 w 648"/>
              <a:gd name="T15" fmla="*/ 168 h 389"/>
              <a:gd name="T16" fmla="*/ 0 w 648"/>
              <a:gd name="T17" fmla="*/ 278 h 389"/>
              <a:gd name="T18" fmla="*/ 111 w 648"/>
              <a:gd name="T19" fmla="*/ 389 h 389"/>
              <a:gd name="T20" fmla="*/ 546 w 648"/>
              <a:gd name="T21" fmla="*/ 389 h 389"/>
              <a:gd name="T22" fmla="*/ 648 w 648"/>
              <a:gd name="T23" fmla="*/ 287 h 389"/>
              <a:gd name="T24" fmla="*/ 546 w 648"/>
              <a:gd name="T25" fmla="*/ 184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8" h="389">
                <a:moveTo>
                  <a:pt x="546" y="184"/>
                </a:moveTo>
                <a:cubicBezTo>
                  <a:pt x="543" y="184"/>
                  <a:pt x="541" y="184"/>
                  <a:pt x="538" y="185"/>
                </a:cubicBezTo>
                <a:cubicBezTo>
                  <a:pt x="539" y="178"/>
                  <a:pt x="539" y="172"/>
                  <a:pt x="539" y="166"/>
                </a:cubicBezTo>
                <a:cubicBezTo>
                  <a:pt x="539" y="74"/>
                  <a:pt x="465" y="0"/>
                  <a:pt x="373" y="0"/>
                </a:cubicBezTo>
                <a:cubicBezTo>
                  <a:pt x="301" y="0"/>
                  <a:pt x="240" y="45"/>
                  <a:pt x="216" y="109"/>
                </a:cubicBezTo>
                <a:cubicBezTo>
                  <a:pt x="204" y="92"/>
                  <a:pt x="183" y="80"/>
                  <a:pt x="160" y="80"/>
                </a:cubicBezTo>
                <a:cubicBezTo>
                  <a:pt x="121" y="80"/>
                  <a:pt x="90" y="112"/>
                  <a:pt x="90" y="150"/>
                </a:cubicBezTo>
                <a:cubicBezTo>
                  <a:pt x="90" y="157"/>
                  <a:pt x="91" y="163"/>
                  <a:pt x="92" y="168"/>
                </a:cubicBezTo>
                <a:cubicBezTo>
                  <a:pt x="40" y="177"/>
                  <a:pt x="0" y="223"/>
                  <a:pt x="0" y="278"/>
                </a:cubicBezTo>
                <a:cubicBezTo>
                  <a:pt x="0" y="339"/>
                  <a:pt x="50" y="389"/>
                  <a:pt x="111" y="389"/>
                </a:cubicBezTo>
                <a:cubicBezTo>
                  <a:pt x="546" y="389"/>
                  <a:pt x="546" y="389"/>
                  <a:pt x="546" y="389"/>
                </a:cubicBezTo>
                <a:cubicBezTo>
                  <a:pt x="603" y="389"/>
                  <a:pt x="648" y="343"/>
                  <a:pt x="648" y="287"/>
                </a:cubicBezTo>
                <a:cubicBezTo>
                  <a:pt x="648" y="230"/>
                  <a:pt x="603" y="184"/>
                  <a:pt x="546" y="184"/>
                </a:cubicBezTo>
                <a:close/>
              </a:path>
            </a:pathLst>
          </a:custGeom>
          <a:solidFill>
            <a:srgbClr val="FFFFFF">
              <a:alpha val="14118"/>
            </a:srgbClr>
          </a:solidFill>
          <a:ln w="1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59D530-AC8B-7A39-9FE1-1B04B9CE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338" y="849878"/>
            <a:ext cx="2335324" cy="644549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375E0ABD-02C2-EACD-0305-61A46357DFA3}"/>
              </a:ext>
            </a:extLst>
          </p:cNvPr>
          <p:cNvSpPr>
            <a:spLocks/>
          </p:cNvSpPr>
          <p:nvPr/>
        </p:nvSpPr>
        <p:spPr bwMode="black">
          <a:xfrm>
            <a:off x="2286000" y="358617"/>
            <a:ext cx="609600" cy="365284"/>
          </a:xfrm>
          <a:custGeom>
            <a:avLst/>
            <a:gdLst>
              <a:gd name="T0" fmla="*/ 546 w 648"/>
              <a:gd name="T1" fmla="*/ 184 h 389"/>
              <a:gd name="T2" fmla="*/ 538 w 648"/>
              <a:gd name="T3" fmla="*/ 185 h 389"/>
              <a:gd name="T4" fmla="*/ 539 w 648"/>
              <a:gd name="T5" fmla="*/ 166 h 389"/>
              <a:gd name="T6" fmla="*/ 373 w 648"/>
              <a:gd name="T7" fmla="*/ 0 h 389"/>
              <a:gd name="T8" fmla="*/ 216 w 648"/>
              <a:gd name="T9" fmla="*/ 109 h 389"/>
              <a:gd name="T10" fmla="*/ 160 w 648"/>
              <a:gd name="T11" fmla="*/ 80 h 389"/>
              <a:gd name="T12" fmla="*/ 90 w 648"/>
              <a:gd name="T13" fmla="*/ 150 h 389"/>
              <a:gd name="T14" fmla="*/ 92 w 648"/>
              <a:gd name="T15" fmla="*/ 168 h 389"/>
              <a:gd name="T16" fmla="*/ 0 w 648"/>
              <a:gd name="T17" fmla="*/ 278 h 389"/>
              <a:gd name="T18" fmla="*/ 111 w 648"/>
              <a:gd name="T19" fmla="*/ 389 h 389"/>
              <a:gd name="T20" fmla="*/ 546 w 648"/>
              <a:gd name="T21" fmla="*/ 389 h 389"/>
              <a:gd name="T22" fmla="*/ 648 w 648"/>
              <a:gd name="T23" fmla="*/ 287 h 389"/>
              <a:gd name="T24" fmla="*/ 546 w 648"/>
              <a:gd name="T25" fmla="*/ 184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8" h="389">
                <a:moveTo>
                  <a:pt x="546" y="184"/>
                </a:moveTo>
                <a:cubicBezTo>
                  <a:pt x="543" y="184"/>
                  <a:pt x="541" y="184"/>
                  <a:pt x="538" y="185"/>
                </a:cubicBezTo>
                <a:cubicBezTo>
                  <a:pt x="539" y="178"/>
                  <a:pt x="539" y="172"/>
                  <a:pt x="539" y="166"/>
                </a:cubicBezTo>
                <a:cubicBezTo>
                  <a:pt x="539" y="74"/>
                  <a:pt x="465" y="0"/>
                  <a:pt x="373" y="0"/>
                </a:cubicBezTo>
                <a:cubicBezTo>
                  <a:pt x="301" y="0"/>
                  <a:pt x="240" y="45"/>
                  <a:pt x="216" y="109"/>
                </a:cubicBezTo>
                <a:cubicBezTo>
                  <a:pt x="204" y="92"/>
                  <a:pt x="183" y="80"/>
                  <a:pt x="160" y="80"/>
                </a:cubicBezTo>
                <a:cubicBezTo>
                  <a:pt x="121" y="80"/>
                  <a:pt x="90" y="112"/>
                  <a:pt x="90" y="150"/>
                </a:cubicBezTo>
                <a:cubicBezTo>
                  <a:pt x="90" y="157"/>
                  <a:pt x="91" y="163"/>
                  <a:pt x="92" y="168"/>
                </a:cubicBezTo>
                <a:cubicBezTo>
                  <a:pt x="40" y="177"/>
                  <a:pt x="0" y="223"/>
                  <a:pt x="0" y="278"/>
                </a:cubicBezTo>
                <a:cubicBezTo>
                  <a:pt x="0" y="339"/>
                  <a:pt x="50" y="389"/>
                  <a:pt x="111" y="389"/>
                </a:cubicBezTo>
                <a:cubicBezTo>
                  <a:pt x="546" y="389"/>
                  <a:pt x="546" y="389"/>
                  <a:pt x="546" y="389"/>
                </a:cubicBezTo>
                <a:cubicBezTo>
                  <a:pt x="603" y="389"/>
                  <a:pt x="648" y="343"/>
                  <a:pt x="648" y="287"/>
                </a:cubicBezTo>
                <a:cubicBezTo>
                  <a:pt x="648" y="230"/>
                  <a:pt x="603" y="184"/>
                  <a:pt x="546" y="184"/>
                </a:cubicBezTo>
                <a:close/>
              </a:path>
            </a:pathLst>
          </a:custGeom>
          <a:solidFill>
            <a:srgbClr val="FFFFFF">
              <a:alpha val="14118"/>
            </a:srgbClr>
          </a:solidFill>
          <a:ln w="1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Light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8E737AA-72D7-3CDC-4A0D-D0E14C8FAE79}"/>
              </a:ext>
            </a:extLst>
          </p:cNvPr>
          <p:cNvSpPr>
            <a:spLocks/>
          </p:cNvSpPr>
          <p:nvPr/>
        </p:nvSpPr>
        <p:spPr bwMode="black">
          <a:xfrm>
            <a:off x="6697574" y="565124"/>
            <a:ext cx="966357" cy="579060"/>
          </a:xfrm>
          <a:custGeom>
            <a:avLst/>
            <a:gdLst>
              <a:gd name="T0" fmla="*/ 546 w 648"/>
              <a:gd name="T1" fmla="*/ 184 h 389"/>
              <a:gd name="T2" fmla="*/ 538 w 648"/>
              <a:gd name="T3" fmla="*/ 185 h 389"/>
              <a:gd name="T4" fmla="*/ 539 w 648"/>
              <a:gd name="T5" fmla="*/ 166 h 389"/>
              <a:gd name="T6" fmla="*/ 373 w 648"/>
              <a:gd name="T7" fmla="*/ 0 h 389"/>
              <a:gd name="T8" fmla="*/ 216 w 648"/>
              <a:gd name="T9" fmla="*/ 109 h 389"/>
              <a:gd name="T10" fmla="*/ 160 w 648"/>
              <a:gd name="T11" fmla="*/ 80 h 389"/>
              <a:gd name="T12" fmla="*/ 90 w 648"/>
              <a:gd name="T13" fmla="*/ 150 h 389"/>
              <a:gd name="T14" fmla="*/ 92 w 648"/>
              <a:gd name="T15" fmla="*/ 168 h 389"/>
              <a:gd name="T16" fmla="*/ 0 w 648"/>
              <a:gd name="T17" fmla="*/ 278 h 389"/>
              <a:gd name="T18" fmla="*/ 111 w 648"/>
              <a:gd name="T19" fmla="*/ 389 h 389"/>
              <a:gd name="T20" fmla="*/ 546 w 648"/>
              <a:gd name="T21" fmla="*/ 389 h 389"/>
              <a:gd name="T22" fmla="*/ 648 w 648"/>
              <a:gd name="T23" fmla="*/ 287 h 389"/>
              <a:gd name="T24" fmla="*/ 546 w 648"/>
              <a:gd name="T25" fmla="*/ 184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8" h="389">
                <a:moveTo>
                  <a:pt x="546" y="184"/>
                </a:moveTo>
                <a:cubicBezTo>
                  <a:pt x="543" y="184"/>
                  <a:pt x="541" y="184"/>
                  <a:pt x="538" y="185"/>
                </a:cubicBezTo>
                <a:cubicBezTo>
                  <a:pt x="539" y="178"/>
                  <a:pt x="539" y="172"/>
                  <a:pt x="539" y="166"/>
                </a:cubicBezTo>
                <a:cubicBezTo>
                  <a:pt x="539" y="74"/>
                  <a:pt x="465" y="0"/>
                  <a:pt x="373" y="0"/>
                </a:cubicBezTo>
                <a:cubicBezTo>
                  <a:pt x="301" y="0"/>
                  <a:pt x="240" y="45"/>
                  <a:pt x="216" y="109"/>
                </a:cubicBezTo>
                <a:cubicBezTo>
                  <a:pt x="204" y="92"/>
                  <a:pt x="183" y="80"/>
                  <a:pt x="160" y="80"/>
                </a:cubicBezTo>
                <a:cubicBezTo>
                  <a:pt x="121" y="80"/>
                  <a:pt x="90" y="112"/>
                  <a:pt x="90" y="150"/>
                </a:cubicBezTo>
                <a:cubicBezTo>
                  <a:pt x="90" y="157"/>
                  <a:pt x="91" y="163"/>
                  <a:pt x="92" y="168"/>
                </a:cubicBezTo>
                <a:cubicBezTo>
                  <a:pt x="40" y="177"/>
                  <a:pt x="0" y="223"/>
                  <a:pt x="0" y="278"/>
                </a:cubicBezTo>
                <a:cubicBezTo>
                  <a:pt x="0" y="339"/>
                  <a:pt x="50" y="389"/>
                  <a:pt x="111" y="389"/>
                </a:cubicBezTo>
                <a:cubicBezTo>
                  <a:pt x="546" y="389"/>
                  <a:pt x="546" y="389"/>
                  <a:pt x="546" y="389"/>
                </a:cubicBezTo>
                <a:cubicBezTo>
                  <a:pt x="603" y="389"/>
                  <a:pt x="648" y="343"/>
                  <a:pt x="648" y="287"/>
                </a:cubicBezTo>
                <a:cubicBezTo>
                  <a:pt x="648" y="230"/>
                  <a:pt x="603" y="184"/>
                  <a:pt x="546" y="184"/>
                </a:cubicBezTo>
                <a:close/>
              </a:path>
            </a:pathLst>
          </a:custGeom>
          <a:solidFill>
            <a:srgbClr val="FFFFFF">
              <a:alpha val="14118"/>
            </a:srgbClr>
          </a:solidFill>
          <a:ln w="1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Light"/>
            </a:endParaRPr>
          </a:p>
        </p:txBody>
      </p:sp>
      <p:pic>
        <p:nvPicPr>
          <p:cNvPr id="9" name="Picture 8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A76DE710-A835-31C0-A983-3FC0BC4EC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r="72548"/>
          <a:stretch/>
        </p:blipFill>
        <p:spPr>
          <a:xfrm>
            <a:off x="1102675" y="4768850"/>
            <a:ext cx="1296884" cy="1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8642" y="508000"/>
            <a:ext cx="4185758" cy="1143000"/>
          </a:xfrm>
        </p:spPr>
        <p:txBody>
          <a:bodyPr/>
          <a:lstStyle/>
          <a:p>
            <a:r>
              <a:rPr lang="en-US" dirty="0"/>
              <a:t>Advantage Complete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Health &amp; Wellness Benefits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358231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A+ Rated Insurance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Primary Care, Urgent Care, Hospitalization, Wellness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Largest Nationwide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976554"/>
            <a:ext cx="20896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$0 Wellness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$0 Medications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$0 Virtual Primary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$0 Urgent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$0 Mental Health </a:t>
            </a: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359476"/>
            <a:ext cx="24384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Long-Term Care Coverage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Burial Insurance</a:t>
            </a: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$100,000 Life Protection Plan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Covers major medical bills that exceed insurance coverage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457200" y="3675723"/>
            <a:ext cx="1994419" cy="287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Roboto Slab Bold"/>
                <a:cs typeface="Roboto Slab Bold"/>
              </a:rPr>
              <a:t>$0 Inclusive Care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457200" y="2057400"/>
            <a:ext cx="2130921" cy="287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Roboto Slab Bold"/>
                <a:cs typeface="Roboto Slab Bold"/>
              </a:rPr>
              <a:t>Essential Healthcare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2971800" y="2058645"/>
            <a:ext cx="1994419" cy="287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Roboto Slab Bold"/>
                <a:cs typeface="Roboto Slab Bold"/>
              </a:rPr>
              <a:t>Bonus Coverage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D2BB34F-4A86-AF96-7598-A45CB20F2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932472"/>
              </p:ext>
            </p:extLst>
          </p:nvPr>
        </p:nvGraphicFramePr>
        <p:xfrm>
          <a:off x="6017265" y="1132840"/>
          <a:ext cx="2737758" cy="115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586">
                  <a:extLst>
                    <a:ext uri="{9D8B030D-6E8A-4147-A177-3AD203B41FA5}">
                      <a16:colId xmlns:a16="http://schemas.microsoft.com/office/drawing/2014/main" val="2273748596"/>
                    </a:ext>
                  </a:extLst>
                </a:gridCol>
                <a:gridCol w="912586">
                  <a:extLst>
                    <a:ext uri="{9D8B030D-6E8A-4147-A177-3AD203B41FA5}">
                      <a16:colId xmlns:a16="http://schemas.microsoft.com/office/drawing/2014/main" val="3981011879"/>
                    </a:ext>
                  </a:extLst>
                </a:gridCol>
                <a:gridCol w="912586">
                  <a:extLst>
                    <a:ext uri="{9D8B030D-6E8A-4147-A177-3AD203B41FA5}">
                      <a16:colId xmlns:a16="http://schemas.microsoft.com/office/drawing/2014/main" val="3595024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ADVANTAGE COMPLETE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ACA</a:t>
                      </a:r>
                    </a:p>
                    <a:p>
                      <a:pPr algn="ctr"/>
                      <a:r>
                        <a:rPr lang="en-US" sz="1050" dirty="0"/>
                        <a:t>SILIVER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512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INDIVIDUAL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$442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$653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673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$702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$2200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128895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2D0FB07-153A-F016-3155-0DBBD861E519}"/>
              </a:ext>
            </a:extLst>
          </p:cNvPr>
          <p:cNvSpPr txBox="1"/>
          <p:nvPr/>
        </p:nvSpPr>
        <p:spPr>
          <a:xfrm>
            <a:off x="6017265" y="692269"/>
            <a:ext cx="2737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LifeExec vs ACA</a:t>
            </a:r>
            <a:endParaRPr lang="en-US" sz="1400" b="1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9B0DA68D-9540-878E-734E-E30E67516390}"/>
              </a:ext>
            </a:extLst>
          </p:cNvPr>
          <p:cNvSpPr txBox="1">
            <a:spLocks/>
          </p:cNvSpPr>
          <p:nvPr/>
        </p:nvSpPr>
        <p:spPr>
          <a:xfrm>
            <a:off x="2971799" y="3984954"/>
            <a:ext cx="1994419" cy="287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Roboto Slab Bold"/>
                <a:cs typeface="Roboto Slab Bold"/>
              </a:rPr>
              <a:t>Unparalleled Value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694FA8-3974-08CE-5096-45C8AF4C0AA3}"/>
              </a:ext>
            </a:extLst>
          </p:cNvPr>
          <p:cNvSpPr txBox="1"/>
          <p:nvPr/>
        </p:nvSpPr>
        <p:spPr>
          <a:xfrm>
            <a:off x="3079490" y="4272953"/>
            <a:ext cx="2089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40-70% Lower Premium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$0 Deductible</a:t>
            </a: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BB7A928-3CFA-FADC-0B2F-3B47DB097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62303"/>
              </p:ext>
            </p:extLst>
          </p:nvPr>
        </p:nvGraphicFramePr>
        <p:xfrm>
          <a:off x="6017265" y="3336171"/>
          <a:ext cx="27377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586">
                  <a:extLst>
                    <a:ext uri="{9D8B030D-6E8A-4147-A177-3AD203B41FA5}">
                      <a16:colId xmlns:a16="http://schemas.microsoft.com/office/drawing/2014/main" val="2273748596"/>
                    </a:ext>
                  </a:extLst>
                </a:gridCol>
                <a:gridCol w="912586">
                  <a:extLst>
                    <a:ext uri="{9D8B030D-6E8A-4147-A177-3AD203B41FA5}">
                      <a16:colId xmlns:a16="http://schemas.microsoft.com/office/drawing/2014/main" val="3981011879"/>
                    </a:ext>
                  </a:extLst>
                </a:gridCol>
                <a:gridCol w="912586">
                  <a:extLst>
                    <a:ext uri="{9D8B030D-6E8A-4147-A177-3AD203B41FA5}">
                      <a16:colId xmlns:a16="http://schemas.microsoft.com/office/drawing/2014/main" val="3595024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INDIVIDUAL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FAMILY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512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$595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673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$373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$630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128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$444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$701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4592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$602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$859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565606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66FDC06-AA75-EC0A-4B2D-D1BAAF5C5046}"/>
              </a:ext>
            </a:extLst>
          </p:cNvPr>
          <p:cNvSpPr txBox="1"/>
          <p:nvPr/>
        </p:nvSpPr>
        <p:spPr>
          <a:xfrm>
            <a:off x="6017265" y="2895600"/>
            <a:ext cx="2737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Advantage Complete Premium</a:t>
            </a:r>
            <a:endParaRPr lang="en-US" sz="14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EBF9B5-4579-D487-7932-039B115D05FE}"/>
              </a:ext>
            </a:extLst>
          </p:cNvPr>
          <p:cNvSpPr/>
          <p:nvPr/>
        </p:nvSpPr>
        <p:spPr>
          <a:xfrm>
            <a:off x="-692" y="5770233"/>
            <a:ext cx="9144692" cy="1087768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85000"/>
                </a:schemeClr>
              </a:gs>
              <a:gs pos="100000">
                <a:schemeClr val="accent4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Roboto Light"/>
              <a:cs typeface="Roboto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FB54F5-A35F-6845-1600-955BE2C339BA}"/>
              </a:ext>
            </a:extLst>
          </p:cNvPr>
          <p:cNvSpPr/>
          <p:nvPr/>
        </p:nvSpPr>
        <p:spPr>
          <a:xfrm>
            <a:off x="3092190" y="6025577"/>
            <a:ext cx="31562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Roboto Light"/>
                <a:cs typeface="Roboto Light"/>
              </a:rPr>
              <a:t>Advantage Complete meets state and Federal requirements for the ACA individual mandate required in CA, MA, VT, DC, RI, NJ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B8B395-9B29-1F42-20B7-560DBCEF5024}"/>
              </a:ext>
            </a:extLst>
          </p:cNvPr>
          <p:cNvSpPr txBox="1"/>
          <p:nvPr/>
        </p:nvSpPr>
        <p:spPr>
          <a:xfrm>
            <a:off x="685800" y="602173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600" dirty="0">
                <a:solidFill>
                  <a:schemeClr val="bg1"/>
                </a:solidFill>
                <a:latin typeface="Roboto Slab Bold"/>
                <a:cs typeface="Roboto Slab Bold"/>
              </a:rPr>
              <a:t>ACA Compliant</a:t>
            </a:r>
          </a:p>
          <a:p>
            <a:r>
              <a:rPr lang="en-JM" sz="1600" dirty="0">
                <a:solidFill>
                  <a:schemeClr val="bg1"/>
                </a:solidFill>
                <a:latin typeface="Roboto Slab Bold"/>
                <a:cs typeface="Roboto Slab Bold"/>
              </a:rPr>
              <a:t>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9190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>
            <a:spLocks noChangeAspect="1"/>
          </p:cNvSpPr>
          <p:nvPr/>
        </p:nvSpPr>
        <p:spPr>
          <a:xfrm>
            <a:off x="6705600" y="2583143"/>
            <a:ext cx="1403998" cy="140399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4797101" y="2583143"/>
            <a:ext cx="1403998" cy="1403998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859401" y="2583143"/>
            <a:ext cx="1403998" cy="1403998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974401" y="2583143"/>
            <a:ext cx="1403998" cy="1403998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08603" y="3124200"/>
            <a:ext cx="96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400" dirty="0">
                <a:solidFill>
                  <a:schemeClr val="bg1"/>
                </a:solidFill>
                <a:latin typeface="Roboto Slab Bold"/>
                <a:ea typeface="Roboto Light"/>
                <a:cs typeface="Roboto Slab Bold"/>
              </a:rPr>
              <a:t>$2,800 - $18,000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000" y="4614473"/>
            <a:ext cx="1752600" cy="63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Drastically reducing premiums and save thousands guaranteed.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43200" y="4614473"/>
            <a:ext cx="1752600" cy="63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Advantage Complete pays your bills </a:t>
            </a:r>
          </a:p>
          <a:p>
            <a:pPr algn="ctr">
              <a:lnSpc>
                <a:spcPct val="110000"/>
              </a:lnSpc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starting at $1.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22800" y="4614473"/>
            <a:ext cx="1752600" cy="63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Advantage Complete pays your bills without any hidden fees.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53200" y="4614473"/>
            <a:ext cx="1676400" cy="63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Free medications, 8 free labs, 2 wellness visits adds up to real savings.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70607" y="3141042"/>
            <a:ext cx="96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400" dirty="0">
                <a:solidFill>
                  <a:schemeClr val="bg1"/>
                </a:solidFill>
                <a:latin typeface="Roboto Slab Bold"/>
                <a:ea typeface="Roboto Light"/>
                <a:cs typeface="Roboto Slab Bold"/>
              </a:rPr>
              <a:t>$5,000 - $20,000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65700" y="314104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400" dirty="0">
                <a:solidFill>
                  <a:schemeClr val="bg1"/>
                </a:solidFill>
                <a:latin typeface="Roboto Slab Bold"/>
                <a:ea typeface="Roboto Light"/>
                <a:cs typeface="Roboto Slab Bold"/>
              </a:rPr>
              <a:t>20% - 50% Bills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23603" y="3141042"/>
            <a:ext cx="96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400" dirty="0">
                <a:solidFill>
                  <a:schemeClr val="bg1"/>
                </a:solidFill>
                <a:latin typeface="Roboto Slab Bold"/>
                <a:ea typeface="Roboto Light"/>
                <a:cs typeface="Roboto Slab Bold"/>
              </a:rPr>
              <a:t>$1,200 - $7,000+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52500" y="4267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600" dirty="0">
                <a:latin typeface="Roboto Slab Bold"/>
                <a:cs typeface="Roboto Slab Bold"/>
              </a:rPr>
              <a:t>Premium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02069" y="4267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600" dirty="0">
                <a:latin typeface="Roboto Slab Bold"/>
                <a:cs typeface="Roboto Slab Bold"/>
              </a:rPr>
              <a:t>Deductible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99000" y="42672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600" dirty="0">
                <a:latin typeface="Roboto Slab Bold"/>
                <a:cs typeface="Roboto Slab Bold"/>
              </a:rPr>
              <a:t>Co-Insurance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91300" y="42672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600" dirty="0">
                <a:latin typeface="Roboto Slab Bold"/>
                <a:cs typeface="Roboto Slab Bold"/>
              </a:rPr>
              <a:t>$0 Programs</a:t>
            </a:r>
          </a:p>
        </p:txBody>
      </p:sp>
      <p:sp>
        <p:nvSpPr>
          <p:cNvPr id="55" name="Oval 54"/>
          <p:cNvSpPr/>
          <p:nvPr/>
        </p:nvSpPr>
        <p:spPr>
          <a:xfrm>
            <a:off x="838200" y="2446942"/>
            <a:ext cx="1676400" cy="1676400"/>
          </a:xfrm>
          <a:prstGeom prst="ellipse">
            <a:avLst/>
          </a:prstGeom>
          <a:noFill/>
          <a:ln w="28575" cmpd="sng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58000">
                  <a:schemeClr val="accent3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717800" y="2446942"/>
            <a:ext cx="1676400" cy="1676400"/>
          </a:xfrm>
          <a:prstGeom prst="ellipse">
            <a:avLst/>
          </a:prstGeom>
          <a:noFill/>
          <a:ln w="28575" cmpd="sng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58000">
                  <a:schemeClr val="accent3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660900" y="2446942"/>
            <a:ext cx="1676400" cy="1676400"/>
          </a:xfrm>
          <a:prstGeom prst="ellipse">
            <a:avLst/>
          </a:prstGeom>
          <a:noFill/>
          <a:ln w="28575" cmpd="sng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58000">
                  <a:schemeClr val="accent3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553200" y="2446942"/>
            <a:ext cx="1676400" cy="1676400"/>
          </a:xfrm>
          <a:prstGeom prst="ellipse">
            <a:avLst/>
          </a:prstGeom>
          <a:noFill/>
          <a:ln w="28575" cmpd="sng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58000">
                  <a:schemeClr val="accent3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5"/>
          <p:cNvSpPr txBox="1">
            <a:spLocks/>
          </p:cNvSpPr>
          <p:nvPr/>
        </p:nvSpPr>
        <p:spPr>
          <a:xfrm>
            <a:off x="533400" y="1668700"/>
            <a:ext cx="7696200" cy="3887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JM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rPr>
              <a:t>Average Annual Savings with Advantage Complete vs ACA Insurance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68331A3-62B7-DEAE-9291-4BB8B95B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42" y="508000"/>
            <a:ext cx="8224358" cy="1143000"/>
          </a:xfrm>
        </p:spPr>
        <p:txBody>
          <a:bodyPr/>
          <a:lstStyle/>
          <a:p>
            <a:r>
              <a:rPr lang="en-US" dirty="0"/>
              <a:t>Advantage Complete Saves You Money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F2D6A7F-E68B-A159-BAB4-82632CCB66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3400" y="558801"/>
            <a:ext cx="5029200" cy="431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Health &amp; Wellness Benefits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CD408-CF70-7AB7-5B51-C3178EEE9DEE}"/>
              </a:ext>
            </a:extLst>
          </p:cNvPr>
          <p:cNvSpPr/>
          <p:nvPr/>
        </p:nvSpPr>
        <p:spPr>
          <a:xfrm>
            <a:off x="-692" y="5770233"/>
            <a:ext cx="9144692" cy="1087768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85000"/>
                </a:schemeClr>
              </a:gs>
              <a:gs pos="100000">
                <a:schemeClr val="accent4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Roboto Light"/>
              <a:cs typeface="Roboto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FAAAEA-BEB9-32EF-92C3-748EBD2B4847}"/>
              </a:ext>
            </a:extLst>
          </p:cNvPr>
          <p:cNvSpPr/>
          <p:nvPr/>
        </p:nvSpPr>
        <p:spPr>
          <a:xfrm>
            <a:off x="3092190" y="6025577"/>
            <a:ext cx="391821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Roboto Light"/>
                <a:cs typeface="Roboto Light"/>
              </a:rPr>
              <a:t>The #1 cause of personal bankruptcy is unexpected medical bills. The $100,000 Life Protection Plan is your assurance your insurance provides the necessary financial protection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2E2000-7522-4F43-BB8A-4561BBD596AF}"/>
              </a:ext>
            </a:extLst>
          </p:cNvPr>
          <p:cNvSpPr txBox="1"/>
          <p:nvPr/>
        </p:nvSpPr>
        <p:spPr>
          <a:xfrm>
            <a:off x="685800" y="602173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600" dirty="0">
                <a:solidFill>
                  <a:schemeClr val="bg1"/>
                </a:solidFill>
                <a:latin typeface="Roboto Slab Bold"/>
                <a:cs typeface="Roboto Slab Bold"/>
              </a:rPr>
              <a:t>Avoid the #1 Cause of Bankruptcy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8F3AF-A98E-A155-6671-9C983DE2BB10}"/>
              </a:ext>
            </a:extLst>
          </p:cNvPr>
          <p:cNvSpPr txBox="1"/>
          <p:nvPr/>
        </p:nvSpPr>
        <p:spPr>
          <a:xfrm>
            <a:off x="1143806" y="2833301"/>
            <a:ext cx="1065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JM" sz="1200" b="1" dirty="0">
                <a:solidFill>
                  <a:schemeClr val="bg1"/>
                </a:solidFill>
                <a:latin typeface="Roboto Slab Bold"/>
                <a:ea typeface="Roboto Light"/>
                <a:cs typeface="Roboto Slab Bold"/>
              </a:rPr>
              <a:t>SAVE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AF218A-923E-224F-A81F-84199532E686}"/>
              </a:ext>
            </a:extLst>
          </p:cNvPr>
          <p:cNvSpPr txBox="1"/>
          <p:nvPr/>
        </p:nvSpPr>
        <p:spPr>
          <a:xfrm>
            <a:off x="3048806" y="2833301"/>
            <a:ext cx="1065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JM" sz="1200" b="1" dirty="0">
                <a:solidFill>
                  <a:schemeClr val="bg1"/>
                </a:solidFill>
                <a:latin typeface="Roboto Slab Bold"/>
                <a:ea typeface="Roboto Light"/>
                <a:cs typeface="Roboto Slab Bold"/>
              </a:rPr>
              <a:t>SAVE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B645B4-71F8-5964-0BCF-132588C261AD}"/>
              </a:ext>
            </a:extLst>
          </p:cNvPr>
          <p:cNvSpPr txBox="1"/>
          <p:nvPr/>
        </p:nvSpPr>
        <p:spPr>
          <a:xfrm>
            <a:off x="4953000" y="2833301"/>
            <a:ext cx="1065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JM" sz="1200" b="1" dirty="0">
                <a:solidFill>
                  <a:schemeClr val="bg1"/>
                </a:solidFill>
                <a:latin typeface="Roboto Slab Bold"/>
                <a:ea typeface="Roboto Light"/>
                <a:cs typeface="Roboto Slab Bold"/>
              </a:rPr>
              <a:t>SAVE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CBB9E5-D109-DC97-146D-C74B1DF567DE}"/>
              </a:ext>
            </a:extLst>
          </p:cNvPr>
          <p:cNvSpPr txBox="1"/>
          <p:nvPr/>
        </p:nvSpPr>
        <p:spPr>
          <a:xfrm>
            <a:off x="6858000" y="2833301"/>
            <a:ext cx="1065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JM" sz="1200" b="1" dirty="0">
                <a:solidFill>
                  <a:schemeClr val="bg1"/>
                </a:solidFill>
                <a:latin typeface="Roboto Slab Bold"/>
                <a:ea typeface="Roboto Light"/>
                <a:cs typeface="Roboto Slab Bold"/>
              </a:rPr>
              <a:t>SAVE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43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Hybrid-Programs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Health &amp; Wellness Benefits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3C27EF-0041-9364-F799-9CF34D8F36B5}"/>
              </a:ext>
            </a:extLst>
          </p:cNvPr>
          <p:cNvSpPr/>
          <p:nvPr/>
        </p:nvSpPr>
        <p:spPr>
          <a:xfrm>
            <a:off x="-692" y="5770233"/>
            <a:ext cx="9144692" cy="1087768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85000"/>
                </a:schemeClr>
              </a:gs>
              <a:gs pos="100000">
                <a:schemeClr val="accent4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Roboto Light"/>
              <a:cs typeface="Roboto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8D2852-BD97-A7DF-0A60-DA967123352A}"/>
              </a:ext>
            </a:extLst>
          </p:cNvPr>
          <p:cNvSpPr txBox="1"/>
          <p:nvPr/>
        </p:nvSpPr>
        <p:spPr>
          <a:xfrm>
            <a:off x="685800" y="6142955"/>
            <a:ext cx="5391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600" dirty="0">
                <a:solidFill>
                  <a:schemeClr val="bg1"/>
                </a:solidFill>
                <a:latin typeface="Roboto Slab Bold"/>
                <a:cs typeface="Roboto Slab Bold"/>
              </a:rPr>
              <a:t>Health &amp; Wellness for only $1, $2, $4 per day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205831"/>
            <a:ext cx="190499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Telemed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 $0 visit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Dental &amp; 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Pharmaceuticals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Lab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Mammogram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Colonoscopy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2205831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Telemed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 $0 visit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Dental &amp; 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Pharmaceuticals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Lab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Mammogram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Colonoscopy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Accident Insurance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Cuts, Burns, Fractures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2205831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Telemed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 $0 visit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Dental &amp; 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Pharmaceuticals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Lab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Mammogram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Colonoscopy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Accident Insurance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Cuts, Burns, Fractures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Direct Primary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Urgent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Chronic Illness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3596413" y="1905000"/>
            <a:ext cx="1994419" cy="287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rgbClr val="C00000"/>
                </a:solidFill>
                <a:latin typeface="Roboto Slab Bold"/>
                <a:cs typeface="Roboto Slab Bold"/>
              </a:rPr>
              <a:t>Advantage Signature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866432" y="1905000"/>
            <a:ext cx="2130921" cy="287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rgbClr val="C00000"/>
                </a:solidFill>
                <a:latin typeface="Roboto Slab Bold"/>
                <a:cs typeface="Roboto Slab Bold"/>
              </a:rPr>
              <a:t>Advantage Essential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6048029" y="1905000"/>
            <a:ext cx="2228258" cy="300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rgbClr val="C00000"/>
                </a:solidFill>
                <a:latin typeface="Roboto Slab Bold"/>
                <a:cs typeface="Roboto Slab Bold"/>
              </a:rPr>
              <a:t>Advantage Premium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65DCD7A-A8BE-3B9C-3297-EB8392800EA2}"/>
              </a:ext>
            </a:extLst>
          </p:cNvPr>
          <p:cNvSpPr txBox="1">
            <a:spLocks/>
          </p:cNvSpPr>
          <p:nvPr/>
        </p:nvSpPr>
        <p:spPr>
          <a:xfrm>
            <a:off x="1095030" y="4665001"/>
            <a:ext cx="1752600" cy="287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571500" algn="l"/>
              </a:tabLst>
            </a:pPr>
            <a:r>
              <a:rPr lang="en-US" sz="1050" dirty="0">
                <a:solidFill>
                  <a:schemeClr val="tx1"/>
                </a:solidFill>
                <a:latin typeface="Roboto Slab Bold"/>
                <a:cs typeface="Roboto Slab Bold"/>
              </a:rPr>
              <a:t>Single	$29.95/m</a:t>
            </a:r>
          </a:p>
          <a:p>
            <a:pPr marL="0" indent="0">
              <a:buFont typeface="Arial" pitchFamily="34" charset="0"/>
              <a:buNone/>
              <a:tabLst>
                <a:tab pos="571500" algn="l"/>
              </a:tabLst>
            </a:pPr>
            <a:r>
              <a:rPr lang="en-US" sz="1050" dirty="0">
                <a:solidFill>
                  <a:schemeClr val="tx1"/>
                </a:solidFill>
                <a:latin typeface="Roboto Slab Bold"/>
                <a:cs typeface="Roboto Slab Bold"/>
              </a:rPr>
              <a:t>Family	$59.95/m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2B8A00B-CA8B-1027-EA0A-785605B0998B}"/>
              </a:ext>
            </a:extLst>
          </p:cNvPr>
          <p:cNvSpPr txBox="1">
            <a:spLocks/>
          </p:cNvSpPr>
          <p:nvPr/>
        </p:nvSpPr>
        <p:spPr>
          <a:xfrm>
            <a:off x="3717322" y="4648200"/>
            <a:ext cx="1752600" cy="287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571500" algn="l"/>
              </a:tabLst>
            </a:pPr>
            <a:r>
              <a:rPr lang="en-US" sz="1050" dirty="0">
                <a:solidFill>
                  <a:schemeClr val="tx1"/>
                </a:solidFill>
                <a:latin typeface="Roboto Slab Bold"/>
                <a:cs typeface="Roboto Slab Bold"/>
              </a:rPr>
              <a:t>Single	$59.95/m</a:t>
            </a:r>
          </a:p>
          <a:p>
            <a:pPr marL="0" indent="0">
              <a:buFont typeface="Arial" pitchFamily="34" charset="0"/>
              <a:buNone/>
              <a:tabLst>
                <a:tab pos="571500" algn="l"/>
              </a:tabLst>
            </a:pPr>
            <a:r>
              <a:rPr lang="en-US" sz="1050" dirty="0">
                <a:solidFill>
                  <a:schemeClr val="tx1"/>
                </a:solidFill>
                <a:latin typeface="Roboto Slab Bold"/>
                <a:cs typeface="Roboto Slab Bold"/>
              </a:rPr>
              <a:t>Family	$119.95/m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920E81C-6C44-8956-BCE7-BD636F953DE2}"/>
              </a:ext>
            </a:extLst>
          </p:cNvPr>
          <p:cNvSpPr txBox="1">
            <a:spLocks/>
          </p:cNvSpPr>
          <p:nvPr/>
        </p:nvSpPr>
        <p:spPr>
          <a:xfrm>
            <a:off x="6390929" y="4648200"/>
            <a:ext cx="1752600" cy="287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571500" algn="l"/>
              </a:tabLst>
            </a:pPr>
            <a:r>
              <a:rPr lang="en-US" sz="1050" dirty="0">
                <a:solidFill>
                  <a:schemeClr val="tx1"/>
                </a:solidFill>
                <a:latin typeface="Roboto Slab Bold"/>
                <a:cs typeface="Roboto Slab Bold"/>
              </a:rPr>
              <a:t>Single	$129.95/m</a:t>
            </a:r>
          </a:p>
          <a:p>
            <a:pPr marL="0" indent="0">
              <a:buFont typeface="Arial" pitchFamily="34" charset="0"/>
              <a:buNone/>
              <a:tabLst>
                <a:tab pos="571500" algn="l"/>
              </a:tabLst>
            </a:pPr>
            <a:r>
              <a:rPr lang="en-US" sz="1050" dirty="0">
                <a:solidFill>
                  <a:schemeClr val="tx1"/>
                </a:solidFill>
                <a:latin typeface="Roboto Slab Bold"/>
                <a:cs typeface="Roboto Slab Bold"/>
              </a:rPr>
              <a:t>Family	$329.95/m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618ACFA-1828-9D52-8CBB-32A3071F01B3}"/>
              </a:ext>
            </a:extLst>
          </p:cNvPr>
          <p:cNvSpPr/>
          <p:nvPr/>
        </p:nvSpPr>
        <p:spPr>
          <a:xfrm>
            <a:off x="790229" y="1676400"/>
            <a:ext cx="2286000" cy="361595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C0089F2-F468-51F7-F47C-5A7D5D67F476}"/>
              </a:ext>
            </a:extLst>
          </p:cNvPr>
          <p:cNvSpPr/>
          <p:nvPr/>
        </p:nvSpPr>
        <p:spPr>
          <a:xfrm>
            <a:off x="3476279" y="1685342"/>
            <a:ext cx="2286000" cy="361595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6DF728-4F73-99A6-DD51-ACB843625A21}"/>
              </a:ext>
            </a:extLst>
          </p:cNvPr>
          <p:cNvSpPr/>
          <p:nvPr/>
        </p:nvSpPr>
        <p:spPr>
          <a:xfrm>
            <a:off x="6067079" y="1651000"/>
            <a:ext cx="2286000" cy="361595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Risk Benefits Program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Employee Benefit Program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810000" y="2931584"/>
            <a:ext cx="2286000" cy="11070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LifeExec works with businesses with any number of employees, revenues, and industry.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51575" y="2921000"/>
            <a:ext cx="2359026" cy="11070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LifeExec provides benefits to full-time, part-time, and contract employee. Only requirement is SSN.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813177" y="4836584"/>
            <a:ext cx="2206625" cy="11070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LifeExec has no minimum enrollments or monthly commitments. Companies can offer benefits 100% voluntary ($0), stipend or sponsor benefits.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54750" y="4826000"/>
            <a:ext cx="2355850" cy="11070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Every business client receives a branded benefits web-portal, enrollment campaigns, and live customer support.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343400" y="2478343"/>
            <a:ext cx="1600200" cy="41082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Any Business</a:t>
            </a:r>
            <a:endParaRPr lang="en-US" sz="1400" dirty="0">
              <a:solidFill>
                <a:schemeClr val="tx1"/>
              </a:solidFill>
              <a:latin typeface="Roboto Slab Bold"/>
              <a:cs typeface="Roboto Slab Bold"/>
            </a:endParaRP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781800" y="2478343"/>
            <a:ext cx="1600200" cy="41082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Roboto Slab Bold"/>
                <a:cs typeface="Roboto Slab Bold"/>
              </a:rPr>
              <a:t>Any Employee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343400" y="4415182"/>
            <a:ext cx="1600200" cy="41082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Roboto Slab Bold"/>
                <a:cs typeface="Roboto Slab Bold"/>
              </a:rPr>
              <a:t>Any Budget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6781800" y="4415182"/>
            <a:ext cx="1600200" cy="41082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Roboto Slab Bold"/>
                <a:cs typeface="Roboto Slab Bold"/>
              </a:rPr>
              <a:t>Enterprise Grade</a:t>
            </a:r>
          </a:p>
        </p:txBody>
      </p:sp>
      <p:pic>
        <p:nvPicPr>
          <p:cNvPr id="8" name="Picture Placeholder 7" descr="A person and person standing together&#10;&#10;Description automatically generated">
            <a:extLst>
              <a:ext uri="{FF2B5EF4-FFF2-40B4-BE49-F238E27FC236}">
                <a16:creationId xmlns:a16="http://schemas.microsoft.com/office/drawing/2014/main" id="{E6B3BB4B-744E-2FDC-B459-7E115DEA45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098" name="Picture 2" descr="Check mark Symbol Clip art - svg png download - 980*980 - Free Transparent Check Mark png ...">
            <a:extLst>
              <a:ext uri="{FF2B5EF4-FFF2-40B4-BE49-F238E27FC236}">
                <a16:creationId xmlns:a16="http://schemas.microsoft.com/office/drawing/2014/main" id="{FACC6A98-7092-BF67-8310-0D22AE53B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271185"/>
            <a:ext cx="513289" cy="5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eck mark Symbol Clip art - svg png download - 980*980 - Free Transparent Check Mark png ...">
            <a:extLst>
              <a:ext uri="{FF2B5EF4-FFF2-40B4-BE49-F238E27FC236}">
                <a16:creationId xmlns:a16="http://schemas.microsoft.com/office/drawing/2014/main" id="{60BD326F-9D6B-4B9E-A19A-ADEB97D5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292" y="2271185"/>
            <a:ext cx="513289" cy="5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heck mark Symbol Clip art - svg png download - 980*980 - Free Transparent Check Mark png ...">
            <a:extLst>
              <a:ext uri="{FF2B5EF4-FFF2-40B4-BE49-F238E27FC236}">
                <a16:creationId xmlns:a16="http://schemas.microsoft.com/office/drawing/2014/main" id="{6866BEF3-0FDE-A1D6-542C-79FB4636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216400"/>
            <a:ext cx="513289" cy="5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eck mark Symbol Clip art - svg png download - 980*980 - Free Transparent Check Mark png ...">
            <a:extLst>
              <a:ext uri="{FF2B5EF4-FFF2-40B4-BE49-F238E27FC236}">
                <a16:creationId xmlns:a16="http://schemas.microsoft.com/office/drawing/2014/main" id="{66384F47-9381-5B57-BC0A-2548DB3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292" y="4216400"/>
            <a:ext cx="513289" cy="5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A31B1DCA-757C-0F40-EC2C-68AD3E6F8A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3582" y="0"/>
            <a:ext cx="9140418" cy="6858000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92000"/>
                </a:schemeClr>
              </a:gs>
              <a:gs pos="100000">
                <a:schemeClr val="accent4">
                  <a:alpha val="92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  <a:cs typeface="Roboto Ligh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752600"/>
            <a:ext cx="76200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spc="-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45000">
                      <a:schemeClr val="accent2"/>
                    </a:gs>
                    <a:gs pos="68000">
                      <a:schemeClr val="accent3"/>
                    </a:gs>
                  </a:gsLst>
                  <a:lin ang="0" scaled="1"/>
                  <a:tileRect/>
                </a:gradFill>
                <a:latin typeface="Roboto Slab Bold"/>
                <a:ea typeface="Roboto Light"/>
                <a:cs typeface="Roboto Slab 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Get Started Today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778001"/>
            <a:ext cx="5029200" cy="43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500" dirty="0">
                <a:solidFill>
                  <a:schemeClr val="bg1"/>
                </a:solidFill>
              </a:rPr>
              <a:t>LifeExec Benefits Program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2819400"/>
            <a:ext cx="38100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hlinkClick r:id="rId3"/>
          </p:cNvPr>
          <p:cNvSpPr/>
          <p:nvPr/>
        </p:nvSpPr>
        <p:spPr>
          <a:xfrm>
            <a:off x="914400" y="3530600"/>
            <a:ext cx="1524000" cy="50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Roboto Light"/>
                <a:cs typeface="Roboto Light"/>
              </a:rPr>
              <a:t>Visit Website &gt;</a:t>
            </a:r>
            <a:endParaRPr lang="en-US" sz="1400" b="1" dirty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D13F0EE-CFF0-1321-2DBC-76DEB8B04A31}"/>
              </a:ext>
            </a:extLst>
          </p:cNvPr>
          <p:cNvSpPr txBox="1">
            <a:spLocks/>
          </p:cNvSpPr>
          <p:nvPr/>
        </p:nvSpPr>
        <p:spPr>
          <a:xfrm>
            <a:off x="2743200" y="3505200"/>
            <a:ext cx="4953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JM" b="1" dirty="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Personal Benefits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JM" sz="1100" dirty="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Learn more about LifeExec Benefits, Schedule a Consultation, and </a:t>
            </a:r>
            <a:r>
              <a:rPr lang="en-JM" sz="1100" dirty="0" err="1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Enroll</a:t>
            </a:r>
            <a:r>
              <a:rPr lang="en-JM" sz="1100" dirty="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.</a:t>
            </a:r>
            <a:endParaRPr lang="en-US" sz="1100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6" name="Rectangle 15">
            <a:hlinkClick r:id="rId4"/>
            <a:extLst>
              <a:ext uri="{FF2B5EF4-FFF2-40B4-BE49-F238E27FC236}">
                <a16:creationId xmlns:a16="http://schemas.microsoft.com/office/drawing/2014/main" id="{DCA6FCA1-E339-73C7-06C2-DE5BDA781406}"/>
              </a:ext>
            </a:extLst>
          </p:cNvPr>
          <p:cNvSpPr/>
          <p:nvPr/>
        </p:nvSpPr>
        <p:spPr>
          <a:xfrm>
            <a:off x="914400" y="4622209"/>
            <a:ext cx="1524000" cy="50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Roboto Light"/>
                <a:cs typeface="Roboto Light"/>
              </a:rPr>
              <a:t>Schedule Tour &gt;</a:t>
            </a:r>
            <a:endParaRPr lang="en-US" sz="1400" b="1" dirty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0F5FF1F-E4E8-6B77-AA1F-5409A372FD9C}"/>
              </a:ext>
            </a:extLst>
          </p:cNvPr>
          <p:cNvSpPr txBox="1">
            <a:spLocks/>
          </p:cNvSpPr>
          <p:nvPr/>
        </p:nvSpPr>
        <p:spPr>
          <a:xfrm>
            <a:off x="2743200" y="4596809"/>
            <a:ext cx="5486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JM" b="1" dirty="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Business Benefits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JM" sz="1100" dirty="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Schedule a tour and learn how easy it is to start your employee benefits program.</a:t>
            </a:r>
            <a:endParaRPr lang="en-US" sz="1100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37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24">
      <a:dk1>
        <a:srgbClr val="0B0B0B"/>
      </a:dk1>
      <a:lt1>
        <a:srgbClr val="FFFFFF"/>
      </a:lt1>
      <a:dk2>
        <a:srgbClr val="A8AFB9"/>
      </a:dk2>
      <a:lt2>
        <a:srgbClr val="FFFFFF"/>
      </a:lt2>
      <a:accent1>
        <a:srgbClr val="D21D45"/>
      </a:accent1>
      <a:accent2>
        <a:srgbClr val="E21D45"/>
      </a:accent2>
      <a:accent3>
        <a:srgbClr val="DA4A40"/>
      </a:accent3>
      <a:accent4>
        <a:srgbClr val="E9643D"/>
      </a:accent4>
      <a:accent5>
        <a:srgbClr val="F87D3A"/>
      </a:accent5>
      <a:accent6>
        <a:srgbClr val="A5ADB6"/>
      </a:accent6>
      <a:hlink>
        <a:srgbClr val="0070C0"/>
      </a:hlink>
      <a:folHlink>
        <a:srgbClr val="16B0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119068</TotalTime>
  <Words>569</Words>
  <Application>Microsoft Macintosh PowerPoint</Application>
  <PresentationFormat>On-screen Show (4:3)</PresentationFormat>
  <Paragraphs>135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Courier New</vt:lpstr>
      <vt:lpstr>Franklin Gothic Medium</vt:lpstr>
      <vt:lpstr>Futura LT Book</vt:lpstr>
      <vt:lpstr>Mission Gothic Regular</vt:lpstr>
      <vt:lpstr>Nexa Bold</vt:lpstr>
      <vt:lpstr>Open Sans</vt:lpstr>
      <vt:lpstr>Roboto Light</vt:lpstr>
      <vt:lpstr>Roboto Slab Bold</vt:lpstr>
      <vt:lpstr>Roboto Slab Regular</vt:lpstr>
      <vt:lpstr>Sketch Rockwell</vt:lpstr>
      <vt:lpstr>Office Theme</vt:lpstr>
      <vt:lpstr>PowerPoint Presentation</vt:lpstr>
      <vt:lpstr>Advantage Complete</vt:lpstr>
      <vt:lpstr>Advantage Complete Saves You Money</vt:lpstr>
      <vt:lpstr>Advantage Hybrid-Programs</vt:lpstr>
      <vt:lpstr>Zero Risk Benefits Program </vt:lpstr>
      <vt:lpstr>PowerPoint Presentation</vt:lpstr>
    </vt:vector>
  </TitlesOfParts>
  <Company>LIME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Partners</cp:lastModifiedBy>
  <cp:revision>1351</cp:revision>
  <dcterms:created xsi:type="dcterms:W3CDTF">2013-04-14T18:18:29Z</dcterms:created>
  <dcterms:modified xsi:type="dcterms:W3CDTF">2024-09-19T16:40:39Z</dcterms:modified>
</cp:coreProperties>
</file>